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ns Extra Bold" charset="1" panose="020B0906030804020204"/>
      <p:regular r:id="rId19"/>
    </p:embeddedFont>
    <p:embeddedFont>
      <p:font typeface="Poppins" charset="1" panose="00000500000000000000"/>
      <p:regular r:id="rId20"/>
    </p:embeddedFont>
    <p:embeddedFont>
      <p:font typeface="Poppins Bold" charset="1" panose="00000800000000000000"/>
      <p:regular r:id="rId21"/>
    </p:embeddedFont>
    <p:embeddedFont>
      <p:font typeface="Aileron Ultra-Bold" charset="1" panose="00000A00000000000000"/>
      <p:regular r:id="rId22"/>
    </p:embeddedFont>
    <p:embeddedFont>
      <p:font typeface="Aileron" charset="1" panose="00000500000000000000"/>
      <p:regular r:id="rId23"/>
    </p:embeddedFont>
    <p:embeddedFont>
      <p:font typeface="Montserrat Classic Bold" charset="1" panose="00000800000000000000"/>
      <p:regular r:id="rId24"/>
    </p:embeddedFont>
    <p:embeddedFont>
      <p:font typeface="Montserrat Classic"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jpeg" Type="http://schemas.openxmlformats.org/officeDocument/2006/relationships/image"/><Relationship Id="rId5" Target="../media/VAEs5CQQp8E.mp4" Type="http://schemas.openxmlformats.org/officeDocument/2006/relationships/video"/><Relationship Id="rId6" Target="../media/VAEs5CQQp8E.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425444"/>
            <a:ext cx="8015383" cy="3201849"/>
          </a:xfrm>
          <a:prstGeom prst="rect">
            <a:avLst/>
          </a:prstGeom>
        </p:spPr>
        <p:txBody>
          <a:bodyPr anchor="t" rtlCol="false" tIns="0" lIns="0" bIns="0" rIns="0">
            <a:spAutoFit/>
          </a:bodyPr>
          <a:lstStyle/>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TRAVEL PLANNER</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8112716" y="2551419"/>
            <a:ext cx="9146584" cy="524637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67" t="0" r="-67" b="0"/>
              </a:stretch>
            </a:blipFill>
          </p:spPr>
        </p:sp>
      </p:grpSp>
      <p:sp>
        <p:nvSpPr>
          <p:cNvPr name="TextBox 22" id="22"/>
          <p:cNvSpPr txBox="true"/>
          <p:nvPr/>
        </p:nvSpPr>
        <p:spPr>
          <a:xfrm rot="0">
            <a:off x="1028700" y="6324682"/>
            <a:ext cx="7366063" cy="1473106"/>
          </a:xfrm>
          <a:prstGeom prst="rect">
            <a:avLst/>
          </a:prstGeom>
        </p:spPr>
        <p:txBody>
          <a:bodyPr anchor="t" rtlCol="false" tIns="0" lIns="0" bIns="0" rIns="0">
            <a:spAutoFit/>
          </a:bodyPr>
          <a:lstStyle/>
          <a:p>
            <a:pPr algn="l">
              <a:lnSpc>
                <a:spcPts val="3855"/>
              </a:lnSpc>
            </a:pPr>
            <a:r>
              <a:rPr lang="en-US" sz="2753" spc="-55">
                <a:solidFill>
                  <a:srgbClr val="051D40"/>
                </a:solidFill>
                <a:latin typeface="Poppins"/>
                <a:ea typeface="Poppins"/>
                <a:cs typeface="Poppins"/>
                <a:sym typeface="Poppins"/>
              </a:rPr>
              <a:t>By: BATCH 10</a:t>
            </a:r>
          </a:p>
          <a:p>
            <a:pPr algn="l">
              <a:lnSpc>
                <a:spcPts val="3855"/>
              </a:lnSpc>
            </a:pPr>
            <a:r>
              <a:rPr lang="en-US" sz="2753" spc="-55">
                <a:solidFill>
                  <a:srgbClr val="051D40"/>
                </a:solidFill>
                <a:latin typeface="Poppins"/>
                <a:ea typeface="Poppins"/>
                <a:cs typeface="Poppins"/>
                <a:sym typeface="Poppins"/>
              </a:rPr>
              <a:t>K.Sree Sai Chandana(1602-22-733-122)</a:t>
            </a:r>
          </a:p>
          <a:p>
            <a:pPr algn="l">
              <a:lnSpc>
                <a:spcPts val="3855"/>
              </a:lnSpc>
              <a:spcBef>
                <a:spcPct val="0"/>
              </a:spcBef>
            </a:pPr>
            <a:r>
              <a:rPr lang="en-US" sz="2753" spc="-55">
                <a:solidFill>
                  <a:srgbClr val="051D40"/>
                </a:solidFill>
                <a:latin typeface="Poppins"/>
                <a:ea typeface="Poppins"/>
                <a:cs typeface="Poppins"/>
                <a:sym typeface="Poppins"/>
              </a:rPr>
              <a:t>S.Sushank (1602-22-733-125)</a:t>
            </a:r>
          </a:p>
        </p:txBody>
      </p:sp>
      <p:sp>
        <p:nvSpPr>
          <p:cNvPr name="TextBox 23" id="23"/>
          <p:cNvSpPr txBox="true"/>
          <p:nvPr/>
        </p:nvSpPr>
        <p:spPr>
          <a:xfrm rot="0">
            <a:off x="350254" y="4522518"/>
            <a:ext cx="751764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051D40"/>
                </a:solidFill>
                <a:latin typeface="Open Sans Extra Bold"/>
                <a:ea typeface="Open Sans Extra Bold"/>
                <a:cs typeface="Open Sans Extra Bold"/>
                <a:sym typeface="Open Sans Extra Bold"/>
              </a:rPr>
              <a:t>(TRAVEL BUDDY)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662359" y="8472312"/>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11126771" y="8054091"/>
            <a:ext cx="5841799" cy="1571976"/>
          </a:xfrm>
          <a:custGeom>
            <a:avLst/>
            <a:gdLst/>
            <a:ahLst/>
            <a:cxnLst/>
            <a:rect r="r" b="b" t="t" l="l"/>
            <a:pathLst>
              <a:path h="1571976" w="5841799">
                <a:moveTo>
                  <a:pt x="0" y="0"/>
                </a:moveTo>
                <a:lnTo>
                  <a:pt x="5841799" y="0"/>
                </a:lnTo>
                <a:lnTo>
                  <a:pt x="5841799" y="1571976"/>
                </a:lnTo>
                <a:lnTo>
                  <a:pt x="0" y="1571976"/>
                </a:lnTo>
                <a:lnTo>
                  <a:pt x="0" y="0"/>
                </a:lnTo>
                <a:close/>
              </a:path>
            </a:pathLst>
          </a:custGeom>
          <a:blipFill>
            <a:blip r:embed="rId2"/>
            <a:stretch>
              <a:fillRect l="-18124" t="0" r="-18124" b="0"/>
            </a:stretch>
          </a:blipFill>
        </p:spPr>
      </p:sp>
      <p:grpSp>
        <p:nvGrpSpPr>
          <p:cNvPr name="Group 4" id="4"/>
          <p:cNvGrpSpPr/>
          <p:nvPr/>
        </p:nvGrpSpPr>
        <p:grpSpPr>
          <a:xfrm rot="0">
            <a:off x="823957" y="3116544"/>
            <a:ext cx="7343336" cy="5723535"/>
            <a:chOff x="0" y="0"/>
            <a:chExt cx="1953833" cy="1522854"/>
          </a:xfrm>
        </p:grpSpPr>
        <p:sp>
          <p:nvSpPr>
            <p:cNvPr name="Freeform 5" id="5"/>
            <p:cNvSpPr/>
            <p:nvPr/>
          </p:nvSpPr>
          <p:spPr>
            <a:xfrm flipH="false" flipV="false" rot="0">
              <a:off x="0" y="0"/>
              <a:ext cx="1953833" cy="1522854"/>
            </a:xfrm>
            <a:custGeom>
              <a:avLst/>
              <a:gdLst/>
              <a:ahLst/>
              <a:cxnLst/>
              <a:rect r="r" b="b" t="t" l="l"/>
              <a:pathLst>
                <a:path h="1522854" w="1953833">
                  <a:moveTo>
                    <a:pt x="46388" y="0"/>
                  </a:moveTo>
                  <a:lnTo>
                    <a:pt x="1907444" y="0"/>
                  </a:lnTo>
                  <a:cubicBezTo>
                    <a:pt x="1933064" y="0"/>
                    <a:pt x="1953833" y="20769"/>
                    <a:pt x="1953833" y="46388"/>
                  </a:cubicBezTo>
                  <a:lnTo>
                    <a:pt x="1953833" y="1476466"/>
                  </a:lnTo>
                  <a:cubicBezTo>
                    <a:pt x="1953833" y="1488769"/>
                    <a:pt x="1948945" y="1500568"/>
                    <a:pt x="1940246" y="1509267"/>
                  </a:cubicBezTo>
                  <a:cubicBezTo>
                    <a:pt x="1931546" y="1517967"/>
                    <a:pt x="1919747" y="1522854"/>
                    <a:pt x="1907444" y="1522854"/>
                  </a:cubicBezTo>
                  <a:lnTo>
                    <a:pt x="46388" y="1522854"/>
                  </a:lnTo>
                  <a:cubicBezTo>
                    <a:pt x="34085" y="1522854"/>
                    <a:pt x="22286" y="1517967"/>
                    <a:pt x="13587" y="1509267"/>
                  </a:cubicBezTo>
                  <a:cubicBezTo>
                    <a:pt x="4887" y="1500568"/>
                    <a:pt x="0" y="1488769"/>
                    <a:pt x="0" y="1476466"/>
                  </a:cubicBezTo>
                  <a:lnTo>
                    <a:pt x="0" y="46388"/>
                  </a:lnTo>
                  <a:cubicBezTo>
                    <a:pt x="0" y="34085"/>
                    <a:pt x="4887" y="22286"/>
                    <a:pt x="13587" y="13587"/>
                  </a:cubicBezTo>
                  <a:cubicBezTo>
                    <a:pt x="22286" y="4887"/>
                    <a:pt x="34085" y="0"/>
                    <a:pt x="46388" y="0"/>
                  </a:cubicBezTo>
                  <a:close/>
                </a:path>
              </a:pathLst>
            </a:custGeom>
            <a:solidFill>
              <a:srgbClr val="FDFDFD"/>
            </a:solidFill>
          </p:spPr>
        </p:sp>
        <p:sp>
          <p:nvSpPr>
            <p:cNvPr name="TextBox 6" id="6"/>
            <p:cNvSpPr txBox="true"/>
            <p:nvPr/>
          </p:nvSpPr>
          <p:spPr>
            <a:xfrm>
              <a:off x="0" y="-38100"/>
              <a:ext cx="1953833" cy="1560954"/>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7" id="7"/>
          <p:cNvGrpSpPr/>
          <p:nvPr/>
        </p:nvGrpSpPr>
        <p:grpSpPr>
          <a:xfrm rot="0">
            <a:off x="-2123887" y="-2346523"/>
            <a:ext cx="4693046" cy="46930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3890565" y="9125829"/>
            <a:ext cx="4693046" cy="469304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765496" y="720288"/>
            <a:ext cx="10757008" cy="1261482"/>
          </a:xfrm>
          <a:prstGeom prst="rect">
            <a:avLst/>
          </a:prstGeom>
        </p:spPr>
        <p:txBody>
          <a:bodyPr anchor="t" rtlCol="false" tIns="0" lIns="0" bIns="0" rIns="0">
            <a:spAutoFit/>
          </a:bodyPr>
          <a:lstStyle/>
          <a:p>
            <a:pPr algn="ctr" marL="0" indent="0" lvl="0">
              <a:lnSpc>
                <a:spcPts val="10320"/>
              </a:lnSpc>
              <a:spcBef>
                <a:spcPct val="0"/>
              </a:spcBef>
            </a:pPr>
            <a:r>
              <a:rPr lang="en-US" sz="7371">
                <a:solidFill>
                  <a:srgbClr val="FDFDFD"/>
                </a:solidFill>
                <a:latin typeface="Open Sans Extra Bold"/>
                <a:ea typeface="Open Sans Extra Bold"/>
                <a:cs typeface="Open Sans Extra Bold"/>
                <a:sym typeface="Open Sans Extra Bold"/>
              </a:rPr>
              <a:t>Future improvements</a:t>
            </a:r>
          </a:p>
        </p:txBody>
      </p:sp>
      <p:sp>
        <p:nvSpPr>
          <p:cNvPr name="TextBox 14" id="14"/>
          <p:cNvSpPr txBox="true"/>
          <p:nvPr/>
        </p:nvSpPr>
        <p:spPr>
          <a:xfrm rot="0">
            <a:off x="1237210" y="3738326"/>
            <a:ext cx="6516830" cy="4733986"/>
          </a:xfrm>
          <a:prstGeom prst="rect">
            <a:avLst/>
          </a:prstGeom>
        </p:spPr>
        <p:txBody>
          <a:bodyPr anchor="t" rtlCol="false" tIns="0" lIns="0" bIns="0" rIns="0">
            <a:spAutoFit/>
          </a:bodyPr>
          <a:lstStyle/>
          <a:p>
            <a:pPr algn="ctr" marL="0" indent="0" lvl="0">
              <a:lnSpc>
                <a:spcPts val="3490"/>
              </a:lnSpc>
              <a:spcBef>
                <a:spcPct val="0"/>
              </a:spcBef>
            </a:pPr>
            <a:r>
              <a:rPr lang="en-US" sz="2493" spc="-49">
                <a:solidFill>
                  <a:srgbClr val="051D40"/>
                </a:solidFill>
                <a:latin typeface="Poppins"/>
                <a:ea typeface="Poppins"/>
                <a:cs typeface="Poppins"/>
                <a:sym typeface="Poppins"/>
              </a:rPr>
              <a:t>In the future, we plan to enhance the Travel Itinerary Generator by introducing multi-destination itinerary support, allowing users to plan trips with multiple stops. We also aim to integrate hotel and flight suggestions to offer a complete travel planning experience. Additionally, real-time collaboration features will be implemented, enabling users to share and collaborate on itineraries with their travel companions.</a:t>
            </a:r>
          </a:p>
        </p:txBody>
      </p:sp>
      <p:grpSp>
        <p:nvGrpSpPr>
          <p:cNvPr name="Group 15" id="15"/>
          <p:cNvGrpSpPr/>
          <p:nvPr/>
        </p:nvGrpSpPr>
        <p:grpSpPr>
          <a:xfrm rot="0">
            <a:off x="10218897" y="3116544"/>
            <a:ext cx="7343336" cy="5723535"/>
            <a:chOff x="0" y="0"/>
            <a:chExt cx="1953833" cy="1522854"/>
          </a:xfrm>
        </p:grpSpPr>
        <p:sp>
          <p:nvSpPr>
            <p:cNvPr name="Freeform 16" id="16"/>
            <p:cNvSpPr/>
            <p:nvPr/>
          </p:nvSpPr>
          <p:spPr>
            <a:xfrm flipH="false" flipV="false" rot="0">
              <a:off x="0" y="0"/>
              <a:ext cx="1953833" cy="1522854"/>
            </a:xfrm>
            <a:custGeom>
              <a:avLst/>
              <a:gdLst/>
              <a:ahLst/>
              <a:cxnLst/>
              <a:rect r="r" b="b" t="t" l="l"/>
              <a:pathLst>
                <a:path h="1522854" w="1953833">
                  <a:moveTo>
                    <a:pt x="46388" y="0"/>
                  </a:moveTo>
                  <a:lnTo>
                    <a:pt x="1907444" y="0"/>
                  </a:lnTo>
                  <a:cubicBezTo>
                    <a:pt x="1933064" y="0"/>
                    <a:pt x="1953833" y="20769"/>
                    <a:pt x="1953833" y="46388"/>
                  </a:cubicBezTo>
                  <a:lnTo>
                    <a:pt x="1953833" y="1476466"/>
                  </a:lnTo>
                  <a:cubicBezTo>
                    <a:pt x="1953833" y="1488769"/>
                    <a:pt x="1948945" y="1500568"/>
                    <a:pt x="1940246" y="1509267"/>
                  </a:cubicBezTo>
                  <a:cubicBezTo>
                    <a:pt x="1931546" y="1517967"/>
                    <a:pt x="1919747" y="1522854"/>
                    <a:pt x="1907444" y="1522854"/>
                  </a:cubicBezTo>
                  <a:lnTo>
                    <a:pt x="46388" y="1522854"/>
                  </a:lnTo>
                  <a:cubicBezTo>
                    <a:pt x="34085" y="1522854"/>
                    <a:pt x="22286" y="1517967"/>
                    <a:pt x="13587" y="1509267"/>
                  </a:cubicBezTo>
                  <a:cubicBezTo>
                    <a:pt x="4887" y="1500568"/>
                    <a:pt x="0" y="1488769"/>
                    <a:pt x="0" y="1476466"/>
                  </a:cubicBezTo>
                  <a:lnTo>
                    <a:pt x="0" y="46388"/>
                  </a:lnTo>
                  <a:cubicBezTo>
                    <a:pt x="0" y="34085"/>
                    <a:pt x="4887" y="22286"/>
                    <a:pt x="13587" y="13587"/>
                  </a:cubicBezTo>
                  <a:cubicBezTo>
                    <a:pt x="22286" y="4887"/>
                    <a:pt x="34085" y="0"/>
                    <a:pt x="46388" y="0"/>
                  </a:cubicBezTo>
                  <a:close/>
                </a:path>
              </a:pathLst>
            </a:custGeom>
            <a:solidFill>
              <a:srgbClr val="FDFDFD"/>
            </a:solidFill>
          </p:spPr>
        </p:sp>
        <p:sp>
          <p:nvSpPr>
            <p:cNvPr name="TextBox 17" id="17"/>
            <p:cNvSpPr txBox="true"/>
            <p:nvPr/>
          </p:nvSpPr>
          <p:spPr>
            <a:xfrm>
              <a:off x="0" y="-38100"/>
              <a:ext cx="1953833" cy="1560954"/>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18" id="18"/>
          <p:cNvSpPr txBox="true"/>
          <p:nvPr/>
        </p:nvSpPr>
        <p:spPr>
          <a:xfrm rot="0">
            <a:off x="10616582" y="3719276"/>
            <a:ext cx="6547966" cy="4705081"/>
          </a:xfrm>
          <a:prstGeom prst="rect">
            <a:avLst/>
          </a:prstGeom>
        </p:spPr>
        <p:txBody>
          <a:bodyPr anchor="t" rtlCol="false" tIns="0" lIns="0" bIns="0" rIns="0">
            <a:spAutoFit/>
          </a:bodyPr>
          <a:lstStyle/>
          <a:p>
            <a:pPr algn="ctr" marL="0" indent="0" lvl="0">
              <a:lnSpc>
                <a:spcPts val="3805"/>
              </a:lnSpc>
              <a:spcBef>
                <a:spcPct val="0"/>
              </a:spcBef>
            </a:pPr>
            <a:r>
              <a:rPr lang="en-US" sz="2718" spc="-54">
                <a:solidFill>
                  <a:srgbClr val="051D40"/>
                </a:solidFill>
                <a:latin typeface="Poppins"/>
                <a:ea typeface="Poppins"/>
                <a:cs typeface="Poppins"/>
                <a:sym typeface="Poppins"/>
              </a:rPr>
              <a:t>Other improvements will focus on advanced personalization, providing recommendations based on detailed user preferences such as activity types and trip goals. We also plan to introduce more detailed budgeting tools to help users manage and optimize their travel expenses, creating a more comprehensive and tailored experience.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808465" cy="5105887"/>
            <a:chOff x="0" y="0"/>
            <a:chExt cx="3110048" cy="1344760"/>
          </a:xfrm>
        </p:grpSpPr>
        <p:sp>
          <p:nvSpPr>
            <p:cNvPr name="Freeform 7" id="7"/>
            <p:cNvSpPr/>
            <p:nvPr/>
          </p:nvSpPr>
          <p:spPr>
            <a:xfrm flipH="false" flipV="false" rot="0">
              <a:off x="0" y="0"/>
              <a:ext cx="3110049" cy="1344760"/>
            </a:xfrm>
            <a:custGeom>
              <a:avLst/>
              <a:gdLst/>
              <a:ahLst/>
              <a:cxnLst/>
              <a:rect r="r" b="b" t="t" l="l"/>
              <a:pathLst>
                <a:path h="1344760" w="3110049">
                  <a:moveTo>
                    <a:pt x="0" y="0"/>
                  </a:moveTo>
                  <a:lnTo>
                    <a:pt x="3110049" y="0"/>
                  </a:lnTo>
                  <a:lnTo>
                    <a:pt x="3110049"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110048"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90349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References</a:t>
            </a:r>
          </a:p>
        </p:txBody>
      </p:sp>
      <p:sp>
        <p:nvSpPr>
          <p:cNvPr name="TextBox 10" id="10"/>
          <p:cNvSpPr txBox="true"/>
          <p:nvPr/>
        </p:nvSpPr>
        <p:spPr>
          <a:xfrm rot="0">
            <a:off x="4347793" y="3975814"/>
            <a:ext cx="9404196" cy="2259172"/>
          </a:xfrm>
          <a:prstGeom prst="rect">
            <a:avLst/>
          </a:prstGeom>
        </p:spPr>
        <p:txBody>
          <a:bodyPr anchor="t" rtlCol="false" tIns="0" lIns="0" bIns="0" rIns="0">
            <a:spAutoFit/>
          </a:bodyPr>
          <a:lstStyle/>
          <a:p>
            <a:pPr algn="ctr">
              <a:lnSpc>
                <a:spcPts val="3579"/>
              </a:lnSpc>
              <a:spcBef>
                <a:spcPct val="0"/>
              </a:spcBef>
            </a:pPr>
            <a:r>
              <a:rPr lang="en-US" sz="2557" spc="-51">
                <a:solidFill>
                  <a:srgbClr val="FDFDFD"/>
                </a:solidFill>
                <a:latin typeface="Poppins"/>
                <a:ea typeface="Poppins"/>
                <a:cs typeface="Poppins"/>
                <a:sym typeface="Poppins"/>
              </a:rPr>
              <a:t>Aayushi Bhansali, Niharika Premkumar, Parshav </a:t>
            </a:r>
          </a:p>
          <a:p>
            <a:pPr algn="ctr">
              <a:lnSpc>
                <a:spcPts val="3579"/>
              </a:lnSpc>
              <a:spcBef>
                <a:spcPct val="0"/>
              </a:spcBef>
            </a:pPr>
            <a:r>
              <a:rPr lang="en-US" sz="2557" spc="-51">
                <a:solidFill>
                  <a:srgbClr val="FDFDFD"/>
                </a:solidFill>
                <a:latin typeface="Poppins"/>
                <a:ea typeface="Poppins"/>
                <a:cs typeface="Poppins"/>
                <a:sym typeface="Poppins"/>
              </a:rPr>
              <a:t>Pagariya, Varun Jain, Vikas Mahansaria, Sharan </a:t>
            </a:r>
          </a:p>
          <a:p>
            <a:pPr algn="ctr">
              <a:lnSpc>
                <a:spcPts val="3579"/>
              </a:lnSpc>
              <a:spcBef>
                <a:spcPct val="0"/>
              </a:spcBef>
            </a:pPr>
            <a:r>
              <a:rPr lang="en-US" sz="2557" spc="-51">
                <a:solidFill>
                  <a:srgbClr val="FDFDFD"/>
                </a:solidFill>
                <a:latin typeface="Poppins"/>
                <a:ea typeface="Poppins"/>
                <a:cs typeface="Poppins"/>
                <a:sym typeface="Poppins"/>
              </a:rPr>
              <a:t>Varma "Trip Itinerary Planner", International Journal </a:t>
            </a:r>
          </a:p>
          <a:p>
            <a:pPr algn="ctr">
              <a:lnSpc>
                <a:spcPts val="3579"/>
              </a:lnSpc>
              <a:spcBef>
                <a:spcPct val="0"/>
              </a:spcBef>
            </a:pPr>
            <a:r>
              <a:rPr lang="en-US" sz="2557" spc="-51">
                <a:solidFill>
                  <a:srgbClr val="FDFDFD"/>
                </a:solidFill>
                <a:latin typeface="Poppins"/>
                <a:ea typeface="Poppins"/>
                <a:cs typeface="Poppins"/>
                <a:sym typeface="Poppins"/>
              </a:rPr>
              <a:t>for Research in Applied Science &amp; Engineering </a:t>
            </a:r>
          </a:p>
          <a:p>
            <a:pPr algn="ctr">
              <a:lnSpc>
                <a:spcPts val="3579"/>
              </a:lnSpc>
              <a:spcBef>
                <a:spcPct val="0"/>
              </a:spcBef>
            </a:pPr>
            <a:r>
              <a:rPr lang="en-US" sz="2557" spc="-51">
                <a:solidFill>
                  <a:srgbClr val="FDFDFD"/>
                </a:solidFill>
                <a:latin typeface="Poppins"/>
                <a:ea typeface="Poppins"/>
                <a:cs typeface="Poppins"/>
                <a:sym typeface="Poppins"/>
              </a:rPr>
              <a:t>Technology (IJRASET),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08377C"/>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7016" y="1537330"/>
            <a:ext cx="13230598" cy="7212341"/>
            <a:chOff x="0" y="0"/>
            <a:chExt cx="3484602" cy="1899547"/>
          </a:xfrm>
        </p:grpSpPr>
        <p:sp>
          <p:nvSpPr>
            <p:cNvPr name="Freeform 8" id="8"/>
            <p:cNvSpPr/>
            <p:nvPr/>
          </p:nvSpPr>
          <p:spPr>
            <a:xfrm flipH="false" flipV="false" rot="0">
              <a:off x="0" y="0"/>
              <a:ext cx="3484602" cy="1899546"/>
            </a:xfrm>
            <a:custGeom>
              <a:avLst/>
              <a:gdLst/>
              <a:ahLst/>
              <a:cxnLst/>
              <a:rect r="r" b="b" t="t" l="l"/>
              <a:pathLst>
                <a:path h="1899546" w="3484602">
                  <a:moveTo>
                    <a:pt x="9362" y="0"/>
                  </a:moveTo>
                  <a:lnTo>
                    <a:pt x="3475239" y="0"/>
                  </a:lnTo>
                  <a:cubicBezTo>
                    <a:pt x="3480410" y="0"/>
                    <a:pt x="3484602" y="4192"/>
                    <a:pt x="3484602" y="9362"/>
                  </a:cubicBezTo>
                  <a:lnTo>
                    <a:pt x="3484602" y="1890184"/>
                  </a:lnTo>
                  <a:cubicBezTo>
                    <a:pt x="3484602" y="1892667"/>
                    <a:pt x="3483616" y="1895048"/>
                    <a:pt x="3481860" y="1896804"/>
                  </a:cubicBezTo>
                  <a:cubicBezTo>
                    <a:pt x="3480104" y="1898560"/>
                    <a:pt x="3477723" y="1899546"/>
                    <a:pt x="3475239" y="1899546"/>
                  </a:cubicBezTo>
                  <a:lnTo>
                    <a:pt x="9362" y="1899546"/>
                  </a:lnTo>
                  <a:cubicBezTo>
                    <a:pt x="4192" y="1899546"/>
                    <a:pt x="0" y="1895355"/>
                    <a:pt x="0" y="1890184"/>
                  </a:cubicBezTo>
                  <a:lnTo>
                    <a:pt x="0" y="9362"/>
                  </a:lnTo>
                  <a:cubicBezTo>
                    <a:pt x="0" y="4192"/>
                    <a:pt x="4192" y="0"/>
                    <a:pt x="9362" y="0"/>
                  </a:cubicBezTo>
                  <a:close/>
                </a:path>
              </a:pathLst>
            </a:custGeom>
            <a:solidFill>
              <a:srgbClr val="FFFFFF"/>
            </a:solidFill>
          </p:spPr>
        </p:sp>
        <p:sp>
          <p:nvSpPr>
            <p:cNvPr name="TextBox 9" id="9"/>
            <p:cNvSpPr txBox="true"/>
            <p:nvPr/>
          </p:nvSpPr>
          <p:spPr>
            <a:xfrm>
              <a:off x="0" y="-47625"/>
              <a:ext cx="3484602" cy="194717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721530" y="8749670"/>
            <a:ext cx="13541570" cy="1249037"/>
          </a:xfrm>
          <a:custGeom>
            <a:avLst/>
            <a:gdLst/>
            <a:ahLst/>
            <a:cxnLst/>
            <a:rect r="r" b="b" t="t" l="l"/>
            <a:pathLst>
              <a:path h="1249037" w="13541570">
                <a:moveTo>
                  <a:pt x="0" y="0"/>
                </a:moveTo>
                <a:lnTo>
                  <a:pt x="13541570" y="0"/>
                </a:lnTo>
                <a:lnTo>
                  <a:pt x="13541570" y="1249038"/>
                </a:lnTo>
                <a:lnTo>
                  <a:pt x="0" y="1249038"/>
                </a:lnTo>
                <a:lnTo>
                  <a:pt x="0" y="0"/>
                </a:lnTo>
                <a:close/>
              </a:path>
            </a:pathLst>
          </a:custGeom>
          <a:blipFill>
            <a:blip r:embed="rId5">
              <a:alphaModFix amt="89000"/>
            </a:blip>
            <a:stretch>
              <a:fillRect l="0" t="-22929" r="0" b="-188766"/>
            </a:stretch>
          </a:blipFill>
        </p:spPr>
      </p:sp>
      <p:sp>
        <p:nvSpPr>
          <p:cNvPr name="AutoShape 11" id="11"/>
          <p:cNvSpPr/>
          <p:nvPr/>
        </p:nvSpPr>
        <p:spPr>
          <a:xfrm>
            <a:off x="2879378" y="2611934"/>
            <a:ext cx="8972996" cy="0"/>
          </a:xfrm>
          <a:prstGeom prst="line">
            <a:avLst/>
          </a:prstGeom>
          <a:ln cap="flat" w="38100">
            <a:solidFill>
              <a:srgbClr val="DBDBDB"/>
            </a:solidFill>
            <a:prstDash val="solid"/>
            <a:headEnd type="none" len="sm" w="sm"/>
            <a:tailEnd type="none" len="sm" w="sm"/>
          </a:ln>
        </p:spPr>
      </p:sp>
      <p:sp>
        <p:nvSpPr>
          <p:cNvPr name="TextBox 12" id="12"/>
          <p:cNvSpPr txBox="true"/>
          <p:nvPr/>
        </p:nvSpPr>
        <p:spPr>
          <a:xfrm rot="0">
            <a:off x="3647081" y="1675646"/>
            <a:ext cx="5985860" cy="936288"/>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Conclusion</a:t>
            </a:r>
          </a:p>
        </p:txBody>
      </p:sp>
      <p:sp>
        <p:nvSpPr>
          <p:cNvPr name="TextBox 13" id="13"/>
          <p:cNvSpPr txBox="true"/>
          <p:nvPr/>
        </p:nvSpPr>
        <p:spPr>
          <a:xfrm rot="0">
            <a:off x="3405011" y="2820040"/>
            <a:ext cx="12174607" cy="5929630"/>
          </a:xfrm>
          <a:prstGeom prst="rect">
            <a:avLst/>
          </a:prstGeom>
        </p:spPr>
        <p:txBody>
          <a:bodyPr anchor="t" rtlCol="false" tIns="0" lIns="0" bIns="0" rIns="0">
            <a:spAutoFit/>
          </a:bodyPr>
          <a:lstStyle/>
          <a:p>
            <a:pPr algn="l">
              <a:lnSpc>
                <a:spcPts val="3919"/>
              </a:lnSpc>
            </a:pPr>
            <a:r>
              <a:rPr lang="en-US" sz="2799" spc="125">
                <a:solidFill>
                  <a:srgbClr val="2A2E3A"/>
                </a:solidFill>
                <a:latin typeface="Montserrat Classic"/>
                <a:ea typeface="Montserrat Classic"/>
                <a:cs typeface="Montserrat Classic"/>
                <a:sym typeface="Montserrat Classic"/>
              </a:rPr>
              <a:t>The Travel Itinerary Generator is a powerful tool designed to simplify travel planning by offering personalized itineraries based on user interests, budget, and travel dates. With features like weather forecasting and optimized trip schedules, it helps users create seamless, memorable travel experiences.</a:t>
            </a:r>
          </a:p>
          <a:p>
            <a:pPr algn="l">
              <a:lnSpc>
                <a:spcPts val="3919"/>
              </a:lnSpc>
            </a:pPr>
            <a:r>
              <a:rPr lang="en-US" sz="2799" spc="125">
                <a:solidFill>
                  <a:srgbClr val="2A2E3A"/>
                </a:solidFill>
                <a:latin typeface="Montserrat Classic"/>
                <a:ea typeface="Montserrat Classic"/>
                <a:cs typeface="Montserrat Classic"/>
                <a:sym typeface="Montserrat Classic"/>
              </a:rPr>
              <a:t>As we continue to enhance the platform, the introduction of multi-destination support, hotel and flight suggestions, and real-time collaboration will elevate the user experience, making it even more comprehensive. We’re excited to see how these improvements will help travelers plan their dream trips with ease and convenience.</a:t>
            </a:r>
          </a:p>
          <a:p>
            <a:pPr algn="l" marL="0" indent="0" lvl="0">
              <a:lnSpc>
                <a:spcPts val="391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878361"/>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ea typeface="Open Sans Extra Bold"/>
                <a:cs typeface="Open Sans Extra Bold"/>
                <a:sym typeface="Open Sans Extra Bold"/>
              </a:rPr>
              <a:t>THANKYOU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92222" r="0" b="-9222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2744275" y="1786320"/>
            <a:ext cx="12799451" cy="6714360"/>
            <a:chOff x="0" y="0"/>
            <a:chExt cx="3371049" cy="1768391"/>
          </a:xfrm>
        </p:grpSpPr>
        <p:sp>
          <p:nvSpPr>
            <p:cNvPr name="Freeform 7" id="7"/>
            <p:cNvSpPr/>
            <p:nvPr/>
          </p:nvSpPr>
          <p:spPr>
            <a:xfrm flipH="false" flipV="false" rot="0">
              <a:off x="0" y="0"/>
              <a:ext cx="3371049" cy="1768391"/>
            </a:xfrm>
            <a:custGeom>
              <a:avLst/>
              <a:gdLst/>
              <a:ahLst/>
              <a:cxnLst/>
              <a:rect r="r" b="b" t="t" l="l"/>
              <a:pathLst>
                <a:path h="1768391" w="3371049">
                  <a:moveTo>
                    <a:pt x="0" y="0"/>
                  </a:moveTo>
                  <a:lnTo>
                    <a:pt x="3371049" y="0"/>
                  </a:lnTo>
                  <a:lnTo>
                    <a:pt x="3371049" y="1768391"/>
                  </a:lnTo>
                  <a:lnTo>
                    <a:pt x="0" y="1768391"/>
                  </a:lnTo>
                  <a:close/>
                </a:path>
              </a:pathLst>
            </a:custGeom>
            <a:solidFill>
              <a:srgbClr val="145DA0"/>
            </a:solidFill>
            <a:ln cap="sq">
              <a:noFill/>
              <a:prstDash val="solid"/>
              <a:miter/>
            </a:ln>
          </p:spPr>
        </p:sp>
        <p:sp>
          <p:nvSpPr>
            <p:cNvPr name="TextBox 8" id="8"/>
            <p:cNvSpPr txBox="true"/>
            <p:nvPr/>
          </p:nvSpPr>
          <p:spPr>
            <a:xfrm>
              <a:off x="0" y="-38100"/>
              <a:ext cx="3371049" cy="180649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02334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name="TextBox 10" id="10"/>
          <p:cNvSpPr txBox="true"/>
          <p:nvPr/>
        </p:nvSpPr>
        <p:spPr>
          <a:xfrm rot="0">
            <a:off x="3334376" y="3531452"/>
            <a:ext cx="11342802" cy="4346299"/>
          </a:xfrm>
          <a:prstGeom prst="rect">
            <a:avLst/>
          </a:prstGeom>
        </p:spPr>
        <p:txBody>
          <a:bodyPr anchor="t" rtlCol="false" tIns="0" lIns="0" bIns="0" rIns="0">
            <a:spAutoFit/>
          </a:bodyPr>
          <a:lstStyle/>
          <a:p>
            <a:pPr algn="ctr">
              <a:lnSpc>
                <a:spcPts val="3831"/>
              </a:lnSpc>
              <a:spcBef>
                <a:spcPct val="0"/>
              </a:spcBef>
            </a:pPr>
          </a:p>
          <a:p>
            <a:pPr algn="ctr" marL="590800" indent="-295400" lvl="1">
              <a:lnSpc>
                <a:spcPts val="3831"/>
              </a:lnSpc>
              <a:spcBef>
                <a:spcPct val="0"/>
              </a:spcBef>
              <a:buFont typeface="Arial"/>
              <a:buChar char="•"/>
            </a:pPr>
            <a:r>
              <a:rPr lang="en-US" sz="2736" spc="-54">
                <a:solidFill>
                  <a:srgbClr val="FDFDFD"/>
                </a:solidFill>
                <a:latin typeface="Poppins"/>
                <a:ea typeface="Poppins"/>
                <a:cs typeface="Poppins"/>
                <a:sym typeface="Poppins"/>
              </a:rPr>
              <a:t>Travelers face challenges in organizing and planning trips efficiently.</a:t>
            </a:r>
          </a:p>
          <a:p>
            <a:pPr algn="ctr" marL="590800" indent="-295400" lvl="1">
              <a:lnSpc>
                <a:spcPts val="3831"/>
              </a:lnSpc>
              <a:spcBef>
                <a:spcPct val="0"/>
              </a:spcBef>
              <a:buFont typeface="Arial"/>
              <a:buChar char="•"/>
            </a:pPr>
            <a:r>
              <a:rPr lang="en-US" sz="2736" spc="-54">
                <a:solidFill>
                  <a:srgbClr val="FDFDFD"/>
                </a:solidFill>
                <a:latin typeface="Poppins"/>
                <a:ea typeface="Poppins"/>
                <a:cs typeface="Poppins"/>
                <a:sym typeface="Poppins"/>
              </a:rPr>
              <a:t>Managing bookings, itineraries, and budgets can be time-consuming and overwhelming.</a:t>
            </a:r>
          </a:p>
          <a:p>
            <a:pPr algn="ctr" marL="590800" indent="-295400" lvl="1">
              <a:lnSpc>
                <a:spcPts val="3831"/>
              </a:lnSpc>
              <a:spcBef>
                <a:spcPct val="0"/>
              </a:spcBef>
              <a:buFont typeface="Arial"/>
              <a:buChar char="•"/>
            </a:pPr>
            <a:r>
              <a:rPr lang="en-US" sz="2736" spc="-54">
                <a:solidFill>
                  <a:srgbClr val="FDFDFD"/>
                </a:solidFill>
                <a:latin typeface="Poppins"/>
                <a:ea typeface="Poppins"/>
                <a:cs typeface="Poppins"/>
                <a:sym typeface="Poppins"/>
              </a:rPr>
              <a:t>Lack of a centralized platform to handle all aspects of trip planning.</a:t>
            </a:r>
          </a:p>
          <a:p>
            <a:pPr algn="ctr" marL="590800" indent="-295400" lvl="1">
              <a:lnSpc>
                <a:spcPts val="3831"/>
              </a:lnSpc>
              <a:spcBef>
                <a:spcPct val="0"/>
              </a:spcBef>
              <a:buFont typeface="Arial"/>
              <a:buChar char="•"/>
            </a:pPr>
            <a:r>
              <a:rPr lang="en-US" sz="2736" spc="-54">
                <a:solidFill>
                  <a:srgbClr val="FDFDFD"/>
                </a:solidFill>
                <a:latin typeface="Poppins"/>
                <a:ea typeface="Poppins"/>
                <a:cs typeface="Poppins"/>
                <a:sym typeface="Poppins"/>
              </a:rPr>
              <a:t>Difficulty in finding personalized recommendations for destinations, accommodations, and activities.</a:t>
            </a:r>
          </a:p>
        </p:txBody>
      </p:sp>
      <p:sp>
        <p:nvSpPr>
          <p:cNvPr name="TextBox 11" id="11"/>
          <p:cNvSpPr txBox="true"/>
          <p:nvPr/>
        </p:nvSpPr>
        <p:spPr>
          <a:xfrm rot="0">
            <a:off x="3334376" y="3218769"/>
            <a:ext cx="11619248" cy="720616"/>
          </a:xfrm>
          <a:prstGeom prst="rect">
            <a:avLst/>
          </a:prstGeom>
        </p:spPr>
        <p:txBody>
          <a:bodyPr anchor="t" rtlCol="false" tIns="0" lIns="0" bIns="0" rIns="0">
            <a:spAutoFit/>
          </a:bodyPr>
          <a:lstStyle/>
          <a:p>
            <a:pPr algn="ctr" marL="0" indent="0" lvl="0">
              <a:lnSpc>
                <a:spcPts val="5956"/>
              </a:lnSpc>
              <a:spcBef>
                <a:spcPct val="0"/>
              </a:spcBef>
            </a:pPr>
            <a:r>
              <a:rPr lang="en-US" sz="4254">
                <a:solidFill>
                  <a:srgbClr val="FDFDFD"/>
                </a:solidFill>
                <a:latin typeface="Open Sans Extra Bold"/>
                <a:ea typeface="Open Sans Extra Bold"/>
                <a:cs typeface="Open Sans Extra Bold"/>
                <a:sym typeface="Open Sans Extra Bold"/>
              </a:rPr>
              <a:t>Problem:The Challenge of Travel Planning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936008" y="264937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1310718" y="3459690"/>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30000" t="0" r="-30000" b="0"/>
              </a:stretch>
            </a:blipFill>
          </p:spPr>
        </p:sp>
      </p:grpSp>
      <p:sp>
        <p:nvSpPr>
          <p:cNvPr name="TextBox 11" id="11"/>
          <p:cNvSpPr txBox="true"/>
          <p:nvPr/>
        </p:nvSpPr>
        <p:spPr>
          <a:xfrm rot="0">
            <a:off x="3735246" y="885825"/>
            <a:ext cx="12395742" cy="1203325"/>
          </a:xfrm>
          <a:prstGeom prst="rect">
            <a:avLst/>
          </a:prstGeom>
        </p:spPr>
        <p:txBody>
          <a:bodyPr anchor="t" rtlCol="false" tIns="0" lIns="0" bIns="0" rIns="0">
            <a:spAutoFit/>
          </a:bodyPr>
          <a:lstStyle/>
          <a:p>
            <a:pPr algn="l">
              <a:lnSpc>
                <a:spcPts val="9800"/>
              </a:lnSpc>
              <a:spcBef>
                <a:spcPct val="0"/>
              </a:spcBef>
            </a:pPr>
            <a:r>
              <a:rPr lang="en-US" sz="7000">
                <a:solidFill>
                  <a:srgbClr val="051D40"/>
                </a:solidFill>
                <a:latin typeface="Open Sans Extra Bold"/>
                <a:ea typeface="Open Sans Extra Bold"/>
                <a:cs typeface="Open Sans Extra Bold"/>
                <a:sym typeface="Open Sans Extra Bold"/>
              </a:rPr>
              <a:t>Introducing Travel Buddy</a:t>
            </a:r>
          </a:p>
        </p:txBody>
      </p:sp>
      <p:sp>
        <p:nvSpPr>
          <p:cNvPr name="TextBox 12" id="12"/>
          <p:cNvSpPr txBox="true"/>
          <p:nvPr/>
        </p:nvSpPr>
        <p:spPr>
          <a:xfrm rot="0">
            <a:off x="1028700" y="2554122"/>
            <a:ext cx="9346655" cy="8049601"/>
          </a:xfrm>
          <a:prstGeom prst="rect">
            <a:avLst/>
          </a:prstGeom>
        </p:spPr>
        <p:txBody>
          <a:bodyPr anchor="t" rtlCol="false" tIns="0" lIns="0" bIns="0" rIns="0">
            <a:spAutoFit/>
          </a:bodyPr>
          <a:lstStyle/>
          <a:p>
            <a:pPr algn="l">
              <a:lnSpc>
                <a:spcPts val="4945"/>
              </a:lnSpc>
            </a:pPr>
            <a:r>
              <a:rPr lang="en-US" sz="3532" spc="-70">
                <a:solidFill>
                  <a:srgbClr val="051D40"/>
                </a:solidFill>
                <a:latin typeface="Poppins"/>
                <a:ea typeface="Poppins"/>
                <a:cs typeface="Poppins"/>
                <a:sym typeface="Poppins"/>
              </a:rPr>
              <a:t>Travel Itinerary Generator is a computer program that empowers travelers to effortlessly create personalized travel itineraries. By considering users' interests, budgets, and travel dates, this application generates comprehensive lists of activities, attractions, and accommodations. Whether you're an experienced traveler or a novice, the Travel Itinerary Generator is your key to saving time and ensuring an enriching and well-rounded travel experience.</a:t>
            </a:r>
          </a:p>
          <a:p>
            <a:pPr algn="l" marL="0" indent="0" lvl="0">
              <a:lnSpc>
                <a:spcPts val="494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74983" y="737537"/>
            <a:ext cx="9345354" cy="913740"/>
          </a:xfrm>
          <a:prstGeom prst="rect">
            <a:avLst/>
          </a:prstGeom>
        </p:spPr>
        <p:txBody>
          <a:bodyPr anchor="t" rtlCol="false" tIns="0" lIns="0" bIns="0" rIns="0">
            <a:spAutoFit/>
          </a:bodyPr>
          <a:lstStyle/>
          <a:p>
            <a:pPr algn="l" marL="0" indent="0" lvl="0">
              <a:lnSpc>
                <a:spcPts val="7431"/>
              </a:lnSpc>
              <a:spcBef>
                <a:spcPct val="0"/>
              </a:spcBef>
            </a:pPr>
            <a:r>
              <a:rPr lang="en-US" sz="5308">
                <a:solidFill>
                  <a:srgbClr val="051D40"/>
                </a:solidFill>
                <a:latin typeface="Open Sans Extra Bold"/>
                <a:ea typeface="Open Sans Extra Bold"/>
                <a:cs typeface="Open Sans Extra Bold"/>
                <a:sym typeface="Open Sans Extra Bold"/>
              </a:rPr>
              <a:t>Objectives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944175" y="1975127"/>
            <a:ext cx="10761242" cy="1682030"/>
          </a:xfrm>
          <a:prstGeom prst="rect">
            <a:avLst/>
          </a:prstGeom>
        </p:spPr>
        <p:txBody>
          <a:bodyPr anchor="t" rtlCol="false" tIns="0" lIns="0" bIns="0" rIns="0">
            <a:spAutoFit/>
          </a:bodyPr>
          <a:lstStyle/>
          <a:p>
            <a:pPr algn="l" marL="0" indent="0" lvl="0">
              <a:lnSpc>
                <a:spcPts val="4468"/>
              </a:lnSpc>
              <a:spcBef>
                <a:spcPct val="0"/>
              </a:spcBef>
            </a:pPr>
            <a:r>
              <a:rPr lang="en-US" sz="3191" spc="-63">
                <a:solidFill>
                  <a:srgbClr val="051D40"/>
                </a:solidFill>
                <a:latin typeface="Poppins"/>
                <a:ea typeface="Poppins"/>
                <a:cs typeface="Poppins"/>
                <a:sym typeface="Poppins"/>
              </a:rPr>
              <a:t>Provide a seamless and user-friendly platform for planning, organizing, and managing trips from start to finish.</a:t>
            </a:r>
          </a:p>
        </p:txBody>
      </p:sp>
      <p:grpSp>
        <p:nvGrpSpPr>
          <p:cNvPr name="Group 10" id="10"/>
          <p:cNvGrpSpPr/>
          <p:nvPr/>
        </p:nvGrpSpPr>
        <p:grpSpPr>
          <a:xfrm rot="0">
            <a:off x="9966307" y="300249"/>
            <a:ext cx="8027935" cy="9598729"/>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9711" t="0" r="-2971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6" id="16"/>
          <p:cNvGrpSpPr/>
          <p:nvPr/>
        </p:nvGrpSpPr>
        <p:grpSpPr>
          <a:xfrm rot="0">
            <a:off x="1609132" y="4066732"/>
            <a:ext cx="13091547" cy="4375766"/>
            <a:chOff x="0" y="0"/>
            <a:chExt cx="3447979" cy="1152465"/>
          </a:xfrm>
        </p:grpSpPr>
        <p:sp>
          <p:nvSpPr>
            <p:cNvPr name="Freeform 17" id="17"/>
            <p:cNvSpPr/>
            <p:nvPr/>
          </p:nvSpPr>
          <p:spPr>
            <a:xfrm flipH="false" flipV="false" rot="0">
              <a:off x="0" y="0"/>
              <a:ext cx="3447979" cy="1152465"/>
            </a:xfrm>
            <a:custGeom>
              <a:avLst/>
              <a:gdLst/>
              <a:ahLst/>
              <a:cxnLst/>
              <a:rect r="r" b="b" t="t" l="l"/>
              <a:pathLst>
                <a:path h="1152465" w="3447979">
                  <a:moveTo>
                    <a:pt x="8279" y="0"/>
                  </a:moveTo>
                  <a:lnTo>
                    <a:pt x="3439701" y="0"/>
                  </a:lnTo>
                  <a:cubicBezTo>
                    <a:pt x="3444273" y="0"/>
                    <a:pt x="3447979" y="3707"/>
                    <a:pt x="3447979" y="8279"/>
                  </a:cubicBezTo>
                  <a:lnTo>
                    <a:pt x="3447979" y="1144186"/>
                  </a:lnTo>
                  <a:cubicBezTo>
                    <a:pt x="3447979" y="1148759"/>
                    <a:pt x="3444273" y="1152465"/>
                    <a:pt x="3439701" y="1152465"/>
                  </a:cubicBezTo>
                  <a:lnTo>
                    <a:pt x="8279" y="1152465"/>
                  </a:lnTo>
                  <a:cubicBezTo>
                    <a:pt x="6083" y="1152465"/>
                    <a:pt x="3978" y="1151593"/>
                    <a:pt x="2425" y="1150040"/>
                  </a:cubicBezTo>
                  <a:cubicBezTo>
                    <a:pt x="872" y="1148488"/>
                    <a:pt x="0" y="1146382"/>
                    <a:pt x="0" y="1144186"/>
                  </a:cubicBezTo>
                  <a:lnTo>
                    <a:pt x="0" y="8279"/>
                  </a:lnTo>
                  <a:cubicBezTo>
                    <a:pt x="0" y="3707"/>
                    <a:pt x="3707" y="0"/>
                    <a:pt x="8279" y="0"/>
                  </a:cubicBezTo>
                  <a:close/>
                </a:path>
              </a:pathLst>
            </a:custGeom>
            <a:solidFill>
              <a:srgbClr val="00569E"/>
            </a:solidFill>
          </p:spPr>
        </p:sp>
        <p:sp>
          <p:nvSpPr>
            <p:cNvPr name="TextBox 18" id="18"/>
            <p:cNvSpPr txBox="true"/>
            <p:nvPr/>
          </p:nvSpPr>
          <p:spPr>
            <a:xfrm>
              <a:off x="0" y="-38100"/>
              <a:ext cx="3447979" cy="119056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2200257" y="3723681"/>
            <a:ext cx="2772169" cy="685553"/>
            <a:chOff x="0" y="0"/>
            <a:chExt cx="1013291" cy="250585"/>
          </a:xfrm>
        </p:grpSpPr>
        <p:sp>
          <p:nvSpPr>
            <p:cNvPr name="Freeform 20" id="20"/>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Objective </a:t>
              </a:r>
              <a:r>
                <a:rPr lang="en-US" b="true" sz="2486" strike="noStrike" u="none">
                  <a:solidFill>
                    <a:srgbClr val="FFFFFF"/>
                  </a:solidFill>
                  <a:latin typeface="Poppins Bold"/>
                  <a:ea typeface="Poppins Bold"/>
                  <a:cs typeface="Poppins Bold"/>
                  <a:sym typeface="Poppins Bold"/>
                </a:rPr>
                <a:t>01</a:t>
              </a:r>
            </a:p>
          </p:txBody>
        </p:sp>
      </p:grpSp>
      <p:grpSp>
        <p:nvGrpSpPr>
          <p:cNvPr name="Group 22" id="22"/>
          <p:cNvGrpSpPr/>
          <p:nvPr/>
        </p:nvGrpSpPr>
        <p:grpSpPr>
          <a:xfrm rot="0">
            <a:off x="6759467" y="3723681"/>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Objective </a:t>
              </a:r>
              <a:r>
                <a:rPr lang="en-US" b="true" sz="2486" strike="noStrike" u="none">
                  <a:solidFill>
                    <a:srgbClr val="FFFFFF"/>
                  </a:solidFill>
                  <a:latin typeface="Poppins Bold"/>
                  <a:ea typeface="Poppins Bold"/>
                  <a:cs typeface="Poppins Bold"/>
                  <a:sym typeface="Poppins Bold"/>
                </a:rPr>
                <a:t>02</a:t>
              </a:r>
            </a:p>
          </p:txBody>
        </p:sp>
      </p:grpSp>
      <p:grpSp>
        <p:nvGrpSpPr>
          <p:cNvPr name="Group 25" id="25"/>
          <p:cNvGrpSpPr/>
          <p:nvPr/>
        </p:nvGrpSpPr>
        <p:grpSpPr>
          <a:xfrm rot="0">
            <a:off x="11020337" y="3723681"/>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Objective </a:t>
              </a:r>
              <a:r>
                <a:rPr lang="en-US" b="true" sz="2486" strike="noStrike" u="none">
                  <a:solidFill>
                    <a:srgbClr val="FFFFFF"/>
                  </a:solidFill>
                  <a:latin typeface="Poppins Bold"/>
                  <a:ea typeface="Poppins Bold"/>
                  <a:cs typeface="Poppins Bold"/>
                  <a:sym typeface="Poppins Bold"/>
                </a:rPr>
                <a:t>03</a:t>
              </a:r>
            </a:p>
          </p:txBody>
        </p:sp>
      </p:grpSp>
      <p:sp>
        <p:nvSpPr>
          <p:cNvPr name="TextBox 28" id="28"/>
          <p:cNvSpPr txBox="true"/>
          <p:nvPr/>
        </p:nvSpPr>
        <p:spPr>
          <a:xfrm rot="0">
            <a:off x="1968384" y="4742610"/>
            <a:ext cx="3505128" cy="3450099"/>
          </a:xfrm>
          <a:prstGeom prst="rect">
            <a:avLst/>
          </a:prstGeom>
        </p:spPr>
        <p:txBody>
          <a:bodyPr anchor="t" rtlCol="false" tIns="0" lIns="0" bIns="0" rIns="0">
            <a:spAutoFit/>
          </a:bodyPr>
          <a:lstStyle/>
          <a:p>
            <a:pPr algn="ctr" marL="0" indent="0" lvl="0">
              <a:lnSpc>
                <a:spcPts val="3889"/>
              </a:lnSpc>
              <a:spcBef>
                <a:spcPct val="0"/>
              </a:spcBef>
            </a:pPr>
            <a:r>
              <a:rPr lang="en-US" sz="2778" spc="-55">
                <a:solidFill>
                  <a:srgbClr val="FDFDFD"/>
                </a:solidFill>
                <a:latin typeface="Poppins"/>
                <a:ea typeface="Poppins"/>
                <a:cs typeface="Poppins"/>
                <a:sym typeface="Poppins"/>
              </a:rPr>
              <a:t>To provide users with automated, detailed travel plans based on basic inputs like destination and travel dates.</a:t>
            </a:r>
          </a:p>
        </p:txBody>
      </p:sp>
      <p:sp>
        <p:nvSpPr>
          <p:cNvPr name="TextBox 29" id="29"/>
          <p:cNvSpPr txBox="true"/>
          <p:nvPr/>
        </p:nvSpPr>
        <p:spPr>
          <a:xfrm rot="0">
            <a:off x="6383174" y="4733085"/>
            <a:ext cx="3612344" cy="3439723"/>
          </a:xfrm>
          <a:prstGeom prst="rect">
            <a:avLst/>
          </a:prstGeom>
        </p:spPr>
        <p:txBody>
          <a:bodyPr anchor="t" rtlCol="false" tIns="0" lIns="0" bIns="0" rIns="0">
            <a:spAutoFit/>
          </a:bodyPr>
          <a:lstStyle/>
          <a:p>
            <a:pPr algn="ctr">
              <a:lnSpc>
                <a:spcPts val="3866"/>
              </a:lnSpc>
            </a:pPr>
            <a:r>
              <a:rPr lang="en-US" sz="2761" spc="-55">
                <a:solidFill>
                  <a:srgbClr val="FDFDFD"/>
                </a:solidFill>
                <a:latin typeface="Poppins"/>
                <a:ea typeface="Poppins"/>
                <a:cs typeface="Poppins"/>
                <a:sym typeface="Poppins"/>
              </a:rPr>
              <a:t>Cost estimation and budgeting.</a:t>
            </a:r>
          </a:p>
          <a:p>
            <a:pPr algn="ctr" marL="0" indent="0" lvl="0">
              <a:lnSpc>
                <a:spcPts val="3866"/>
              </a:lnSpc>
              <a:spcBef>
                <a:spcPct val="0"/>
              </a:spcBef>
            </a:pPr>
            <a:r>
              <a:rPr lang="en-US" sz="2761" spc="-55">
                <a:solidFill>
                  <a:srgbClr val="FDFDFD"/>
                </a:solidFill>
                <a:latin typeface="Poppins"/>
                <a:ea typeface="Poppins"/>
                <a:cs typeface="Poppins"/>
                <a:sym typeface="Poppins"/>
              </a:rPr>
              <a:t>Estimate the total cost of trip based on accomodatins, transportation, activities</a:t>
            </a:r>
          </a:p>
        </p:txBody>
      </p:sp>
      <p:sp>
        <p:nvSpPr>
          <p:cNvPr name="TextBox 30" id="30"/>
          <p:cNvSpPr txBox="true"/>
          <p:nvPr/>
        </p:nvSpPr>
        <p:spPr>
          <a:xfrm rot="0">
            <a:off x="10733434" y="4655854"/>
            <a:ext cx="3243966" cy="3536855"/>
          </a:xfrm>
          <a:prstGeom prst="rect">
            <a:avLst/>
          </a:prstGeom>
        </p:spPr>
        <p:txBody>
          <a:bodyPr anchor="t" rtlCol="false" tIns="0" lIns="0" bIns="0" rIns="0">
            <a:spAutoFit/>
          </a:bodyPr>
          <a:lstStyle/>
          <a:p>
            <a:pPr algn="ctr" marL="0" indent="0" lvl="0">
              <a:lnSpc>
                <a:spcPts val="3491"/>
              </a:lnSpc>
              <a:spcBef>
                <a:spcPct val="0"/>
              </a:spcBef>
            </a:pPr>
            <a:r>
              <a:rPr lang="en-US" sz="2493" spc="-49">
                <a:solidFill>
                  <a:srgbClr val="FDFDFD"/>
                </a:solidFill>
                <a:latin typeface="Poppins"/>
                <a:ea typeface="Poppins"/>
                <a:cs typeface="Poppins"/>
                <a:sym typeface="Poppins"/>
              </a:rPr>
              <a:t>Allowing users to look at the weather forecast for the place they would like to visit so that they can plan on dresses and places they can go 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92222" r="0" b="-9222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2744275" y="1786320"/>
            <a:ext cx="12799451" cy="6714360"/>
            <a:chOff x="0" y="0"/>
            <a:chExt cx="3371049" cy="1768391"/>
          </a:xfrm>
        </p:grpSpPr>
        <p:sp>
          <p:nvSpPr>
            <p:cNvPr name="Freeform 7" id="7"/>
            <p:cNvSpPr/>
            <p:nvPr/>
          </p:nvSpPr>
          <p:spPr>
            <a:xfrm flipH="false" flipV="false" rot="0">
              <a:off x="0" y="0"/>
              <a:ext cx="3371049" cy="1768391"/>
            </a:xfrm>
            <a:custGeom>
              <a:avLst/>
              <a:gdLst/>
              <a:ahLst/>
              <a:cxnLst/>
              <a:rect r="r" b="b" t="t" l="l"/>
              <a:pathLst>
                <a:path h="1768391" w="3371049">
                  <a:moveTo>
                    <a:pt x="0" y="0"/>
                  </a:moveTo>
                  <a:lnTo>
                    <a:pt x="3371049" y="0"/>
                  </a:lnTo>
                  <a:lnTo>
                    <a:pt x="3371049" y="1768391"/>
                  </a:lnTo>
                  <a:lnTo>
                    <a:pt x="0" y="1768391"/>
                  </a:lnTo>
                  <a:close/>
                </a:path>
              </a:pathLst>
            </a:custGeom>
            <a:solidFill>
              <a:srgbClr val="145DA0"/>
            </a:solidFill>
            <a:ln cap="sq">
              <a:noFill/>
              <a:prstDash val="solid"/>
              <a:miter/>
            </a:ln>
          </p:spPr>
        </p:sp>
        <p:sp>
          <p:nvSpPr>
            <p:cNvPr name="TextBox 8" id="8"/>
            <p:cNvSpPr txBox="true"/>
            <p:nvPr/>
          </p:nvSpPr>
          <p:spPr>
            <a:xfrm>
              <a:off x="0" y="-38100"/>
              <a:ext cx="3371049" cy="180649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603933" y="2023343"/>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ea typeface="Open Sans Extra Bold"/>
                <a:cs typeface="Open Sans Extra Bold"/>
                <a:sym typeface="Open Sans Extra Bold"/>
              </a:rPr>
              <a:t>Importance </a:t>
            </a:r>
          </a:p>
        </p:txBody>
      </p:sp>
      <p:sp>
        <p:nvSpPr>
          <p:cNvPr name="TextBox 10" id="10"/>
          <p:cNvSpPr txBox="true"/>
          <p:nvPr/>
        </p:nvSpPr>
        <p:spPr>
          <a:xfrm rot="0">
            <a:off x="3901419" y="3261394"/>
            <a:ext cx="10296944" cy="5239286"/>
          </a:xfrm>
          <a:prstGeom prst="rect">
            <a:avLst/>
          </a:prstGeom>
        </p:spPr>
        <p:txBody>
          <a:bodyPr anchor="t" rtlCol="false" tIns="0" lIns="0" bIns="0" rIns="0">
            <a:spAutoFit/>
          </a:bodyPr>
          <a:lstStyle/>
          <a:p>
            <a:pPr algn="ctr" marL="643142" indent="-321571" lvl="1">
              <a:lnSpc>
                <a:spcPts val="4170"/>
              </a:lnSpc>
              <a:buFont typeface="Arial"/>
              <a:buChar char="•"/>
            </a:pPr>
            <a:r>
              <a:rPr lang="en-US" sz="2978" spc="-59">
                <a:solidFill>
                  <a:srgbClr val="FDFDFD"/>
                </a:solidFill>
                <a:latin typeface="Poppins"/>
                <a:ea typeface="Poppins"/>
                <a:cs typeface="Poppins"/>
                <a:sym typeface="Poppins"/>
              </a:rPr>
              <a:t>Time-Saving: Automates the process of trip planning, helping users quickly generate detailed travel plans.</a:t>
            </a:r>
          </a:p>
          <a:p>
            <a:pPr algn="ctr" marL="643142" indent="-321571" lvl="1">
              <a:lnSpc>
                <a:spcPts val="4170"/>
              </a:lnSpc>
              <a:buFont typeface="Arial"/>
              <a:buChar char="•"/>
            </a:pPr>
            <a:r>
              <a:rPr lang="en-US" sz="2978" spc="-59">
                <a:solidFill>
                  <a:srgbClr val="FDFDFD"/>
                </a:solidFill>
                <a:latin typeface="Poppins"/>
                <a:ea typeface="Poppins"/>
                <a:cs typeface="Poppins"/>
                <a:sym typeface="Poppins"/>
              </a:rPr>
              <a:t>Enhanced Trip Experience: Provides access to up-to-date information about destinations, including weather and local attractions.</a:t>
            </a:r>
          </a:p>
          <a:p>
            <a:pPr algn="ctr" marL="643142" indent="-321571" lvl="1">
              <a:lnSpc>
                <a:spcPts val="4170"/>
              </a:lnSpc>
              <a:buFont typeface="Arial"/>
              <a:buChar char="•"/>
            </a:pPr>
            <a:r>
              <a:rPr lang="en-US" sz="2978" spc="-59">
                <a:solidFill>
                  <a:srgbClr val="FDFDFD"/>
                </a:solidFill>
                <a:latin typeface="Poppins"/>
                <a:ea typeface="Poppins"/>
                <a:cs typeface="Poppins"/>
                <a:sym typeface="Poppins"/>
              </a:rPr>
              <a:t>Increased Accessibility: Offers a simple, user-friendly platform, making it easy for travelers of all experience levels to plan their trips effectively.</a:t>
            </a:r>
          </a:p>
          <a:p>
            <a:pPr algn="ctr">
              <a:lnSpc>
                <a:spcPts val="417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037513" y="-2729059"/>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037513"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313375" y="3616421"/>
            <a:ext cx="7062063" cy="1904378"/>
          </a:xfrm>
          <a:prstGeom prst="rect">
            <a:avLst/>
          </a:prstGeom>
        </p:spPr>
        <p:txBody>
          <a:bodyPr anchor="t" rtlCol="false" tIns="0" lIns="0" bIns="0" rIns="0">
            <a:spAutoFit/>
          </a:bodyPr>
          <a:lstStyle/>
          <a:p>
            <a:pPr algn="l">
              <a:lnSpc>
                <a:spcPts val="7670"/>
              </a:lnSpc>
            </a:pPr>
            <a:r>
              <a:rPr lang="en-US" sz="5478">
                <a:solidFill>
                  <a:srgbClr val="FDFDFD"/>
                </a:solidFill>
                <a:latin typeface="Open Sans Extra Bold"/>
                <a:ea typeface="Open Sans Extra Bold"/>
                <a:cs typeface="Open Sans Extra Bold"/>
                <a:sym typeface="Open Sans Extra Bold"/>
              </a:rPr>
              <a:t>Key</a:t>
            </a:r>
          </a:p>
          <a:p>
            <a:pPr algn="l" marL="0" indent="0" lvl="0">
              <a:lnSpc>
                <a:spcPts val="7670"/>
              </a:lnSpc>
              <a:spcBef>
                <a:spcPct val="0"/>
              </a:spcBef>
            </a:pPr>
            <a:r>
              <a:rPr lang="en-US" sz="5478">
                <a:solidFill>
                  <a:srgbClr val="FDFDFD"/>
                </a:solidFill>
                <a:latin typeface="Open Sans Extra Bold"/>
                <a:ea typeface="Open Sans Extra Bold"/>
                <a:cs typeface="Open Sans Extra Bold"/>
                <a:sym typeface="Open Sans Extra Bold"/>
              </a:rPr>
              <a:t>features</a:t>
            </a:r>
          </a:p>
        </p:txBody>
      </p:sp>
      <p:sp>
        <p:nvSpPr>
          <p:cNvPr name="Freeform 9" id="9"/>
          <p:cNvSpPr/>
          <p:nvPr/>
        </p:nvSpPr>
        <p:spPr>
          <a:xfrm flipH="false" flipV="false" rot="0">
            <a:off x="3663545" y="569323"/>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5708359" y="842535"/>
            <a:ext cx="9716843" cy="1572171"/>
          </a:xfrm>
          <a:prstGeom prst="rect">
            <a:avLst/>
          </a:prstGeom>
        </p:spPr>
        <p:txBody>
          <a:bodyPr anchor="t" rtlCol="false" tIns="0" lIns="0" bIns="0" rIns="0">
            <a:spAutoFit/>
          </a:bodyPr>
          <a:lstStyle/>
          <a:p>
            <a:pPr algn="l">
              <a:lnSpc>
                <a:spcPts val="4169"/>
              </a:lnSpc>
            </a:pPr>
            <a:r>
              <a:rPr lang="en-US" sz="2978" spc="-59">
                <a:solidFill>
                  <a:srgbClr val="145DA0"/>
                </a:solidFill>
                <a:latin typeface="Poppins"/>
                <a:ea typeface="Poppins"/>
                <a:cs typeface="Poppins"/>
                <a:sym typeface="Poppins"/>
              </a:rPr>
              <a:t>Automated Itinerary Generation: Quickly creates travel plans based on user inputs like destination, start date, and duration.</a:t>
            </a:r>
          </a:p>
        </p:txBody>
      </p:sp>
      <p:sp>
        <p:nvSpPr>
          <p:cNvPr name="TextBox 11" id="11"/>
          <p:cNvSpPr txBox="true"/>
          <p:nvPr/>
        </p:nvSpPr>
        <p:spPr>
          <a:xfrm rot="0">
            <a:off x="3808603" y="84253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2" id="12"/>
          <p:cNvSpPr/>
          <p:nvPr/>
        </p:nvSpPr>
        <p:spPr>
          <a:xfrm flipH="false" flipV="false" rot="-269001">
            <a:off x="4421407" y="3178676"/>
            <a:ext cx="1424256" cy="1424256"/>
          </a:xfrm>
          <a:custGeom>
            <a:avLst/>
            <a:gdLst/>
            <a:ahLst/>
            <a:cxnLst/>
            <a:rect r="r" b="b" t="t" l="l"/>
            <a:pathLst>
              <a:path h="1424256" w="1424256">
                <a:moveTo>
                  <a:pt x="0" y="0"/>
                </a:moveTo>
                <a:lnTo>
                  <a:pt x="1424256" y="0"/>
                </a:lnTo>
                <a:lnTo>
                  <a:pt x="1424256" y="1424255"/>
                </a:lnTo>
                <a:lnTo>
                  <a:pt x="0" y="1424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6145378" y="3128660"/>
            <a:ext cx="10542945" cy="1608404"/>
          </a:xfrm>
          <a:prstGeom prst="rect">
            <a:avLst/>
          </a:prstGeom>
        </p:spPr>
        <p:txBody>
          <a:bodyPr anchor="t" rtlCol="false" tIns="0" lIns="0" bIns="0" rIns="0">
            <a:spAutoFit/>
          </a:bodyPr>
          <a:lstStyle/>
          <a:p>
            <a:pPr algn="l">
              <a:lnSpc>
                <a:spcPts val="4272"/>
              </a:lnSpc>
            </a:pPr>
            <a:r>
              <a:rPr lang="en-US" sz="3052" spc="-61">
                <a:solidFill>
                  <a:srgbClr val="145DA0"/>
                </a:solidFill>
                <a:latin typeface="Poppins"/>
                <a:ea typeface="Poppins"/>
                <a:cs typeface="Poppins"/>
                <a:sym typeface="Poppins"/>
              </a:rPr>
              <a:t>Real-Time Weather Integration: Provides up-to-date weather forecasts for the travel dates to help users plan their activities better.</a:t>
            </a:r>
          </a:p>
        </p:txBody>
      </p:sp>
      <p:sp>
        <p:nvSpPr>
          <p:cNvPr name="TextBox 14" id="14"/>
          <p:cNvSpPr txBox="true"/>
          <p:nvPr/>
        </p:nvSpPr>
        <p:spPr>
          <a:xfrm rot="0">
            <a:off x="4574219" y="344577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5" id="15"/>
          <p:cNvSpPr/>
          <p:nvPr/>
        </p:nvSpPr>
        <p:spPr>
          <a:xfrm flipH="false" flipV="false" rot="0">
            <a:off x="4284103" y="577580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5899150" y="5690436"/>
            <a:ext cx="9337052" cy="1618842"/>
          </a:xfrm>
          <a:prstGeom prst="rect">
            <a:avLst/>
          </a:prstGeom>
        </p:spPr>
        <p:txBody>
          <a:bodyPr anchor="t" rtlCol="false" tIns="0" lIns="0" bIns="0" rIns="0">
            <a:spAutoFit/>
          </a:bodyPr>
          <a:lstStyle/>
          <a:p>
            <a:pPr algn="l">
              <a:lnSpc>
                <a:spcPts val="4222"/>
              </a:lnSpc>
            </a:pPr>
            <a:r>
              <a:rPr lang="en-US" sz="3016" spc="-60">
                <a:solidFill>
                  <a:srgbClr val="145DA0"/>
                </a:solidFill>
                <a:latin typeface="Poppins"/>
                <a:ea typeface="Poppins"/>
                <a:cs typeface="Poppins"/>
                <a:sym typeface="Poppins"/>
              </a:rPr>
              <a:t>Points of Interest Suggestions: Recommends popular attractions and must-visit places based on the selected destination.</a:t>
            </a:r>
          </a:p>
        </p:txBody>
      </p:sp>
      <p:sp>
        <p:nvSpPr>
          <p:cNvPr name="TextBox 17" id="17"/>
          <p:cNvSpPr txBox="true"/>
          <p:nvPr/>
        </p:nvSpPr>
        <p:spPr>
          <a:xfrm rot="0">
            <a:off x="4367919" y="604901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8" id="18"/>
          <p:cNvSpPr/>
          <p:nvPr/>
        </p:nvSpPr>
        <p:spPr>
          <a:xfrm flipH="false" flipV="false" rot="0">
            <a:off x="3203451" y="8413703"/>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4942743" y="8222989"/>
            <a:ext cx="9752045" cy="1614970"/>
          </a:xfrm>
          <a:prstGeom prst="rect">
            <a:avLst/>
          </a:prstGeom>
        </p:spPr>
        <p:txBody>
          <a:bodyPr anchor="t" rtlCol="false" tIns="0" lIns="0" bIns="0" rIns="0">
            <a:spAutoFit/>
          </a:bodyPr>
          <a:lstStyle/>
          <a:p>
            <a:pPr algn="l">
              <a:lnSpc>
                <a:spcPts val="4218"/>
              </a:lnSpc>
            </a:pPr>
            <a:r>
              <a:rPr lang="en-US" sz="3013" spc="-60">
                <a:solidFill>
                  <a:srgbClr val="145DA0"/>
                </a:solidFill>
                <a:latin typeface="Poppins"/>
                <a:ea typeface="Poppins"/>
                <a:cs typeface="Poppins"/>
                <a:sym typeface="Poppins"/>
              </a:rPr>
              <a:t>User-Friendly Interface: Offers a clean and intuitive design, making it easy for users to navigate and plan their trips effortlessly.</a:t>
            </a:r>
          </a:p>
        </p:txBody>
      </p:sp>
      <p:sp>
        <p:nvSpPr>
          <p:cNvPr name="TextBox 20" id="20"/>
          <p:cNvSpPr txBox="true"/>
          <p:nvPr/>
        </p:nvSpPr>
        <p:spPr>
          <a:xfrm rot="0">
            <a:off x="3348509" y="868691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306228"/>
            <a:ext cx="3329876" cy="1664938"/>
          </a:xfrm>
          <a:custGeom>
            <a:avLst/>
            <a:gdLst/>
            <a:ahLst/>
            <a:cxnLst/>
            <a:rect r="r" b="b" t="t" l="l"/>
            <a:pathLst>
              <a:path h="1664938" w="3329876">
                <a:moveTo>
                  <a:pt x="0" y="0"/>
                </a:moveTo>
                <a:lnTo>
                  <a:pt x="3329876" y="0"/>
                </a:lnTo>
                <a:lnTo>
                  <a:pt x="3329876" y="1664938"/>
                </a:lnTo>
                <a:lnTo>
                  <a:pt x="0" y="1664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4146146" y="5957801"/>
            <a:ext cx="3329876" cy="1664938"/>
          </a:xfrm>
          <a:custGeom>
            <a:avLst/>
            <a:gdLst/>
            <a:ahLst/>
            <a:cxnLst/>
            <a:rect r="r" b="b" t="t" l="l"/>
            <a:pathLst>
              <a:path h="1664938" w="3329876">
                <a:moveTo>
                  <a:pt x="0" y="0"/>
                </a:moveTo>
                <a:lnTo>
                  <a:pt x="3329876" y="0"/>
                </a:lnTo>
                <a:lnTo>
                  <a:pt x="3329876" y="1664938"/>
                </a:lnTo>
                <a:lnTo>
                  <a:pt x="0" y="16649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293844" y="4306228"/>
            <a:ext cx="3343241" cy="1671621"/>
          </a:xfrm>
          <a:custGeom>
            <a:avLst/>
            <a:gdLst/>
            <a:ahLst/>
            <a:cxnLst/>
            <a:rect r="r" b="b" t="t" l="l"/>
            <a:pathLst>
              <a:path h="1671621" w="3343241">
                <a:moveTo>
                  <a:pt x="0" y="0"/>
                </a:moveTo>
                <a:lnTo>
                  <a:pt x="3343241" y="0"/>
                </a:lnTo>
                <a:lnTo>
                  <a:pt x="3343241" y="1671621"/>
                </a:lnTo>
                <a:lnTo>
                  <a:pt x="0" y="16716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0450367" y="5964484"/>
            <a:ext cx="3329876" cy="1664938"/>
          </a:xfrm>
          <a:custGeom>
            <a:avLst/>
            <a:gdLst/>
            <a:ahLst/>
            <a:cxnLst/>
            <a:rect r="r" b="b" t="t" l="l"/>
            <a:pathLst>
              <a:path h="1664938" w="3329876">
                <a:moveTo>
                  <a:pt x="0" y="0"/>
                </a:moveTo>
                <a:lnTo>
                  <a:pt x="3329876" y="0"/>
                </a:lnTo>
                <a:lnTo>
                  <a:pt x="3329876" y="1664938"/>
                </a:lnTo>
                <a:lnTo>
                  <a:pt x="0" y="16649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599328" y="4312911"/>
            <a:ext cx="3329876" cy="1664938"/>
          </a:xfrm>
          <a:custGeom>
            <a:avLst/>
            <a:gdLst/>
            <a:ahLst/>
            <a:cxnLst/>
            <a:rect r="r" b="b" t="t" l="l"/>
            <a:pathLst>
              <a:path h="1664938" w="3329876">
                <a:moveTo>
                  <a:pt x="0" y="0"/>
                </a:moveTo>
                <a:lnTo>
                  <a:pt x="3329876" y="0"/>
                </a:lnTo>
                <a:lnTo>
                  <a:pt x="3329876" y="1664938"/>
                </a:lnTo>
                <a:lnTo>
                  <a:pt x="0" y="16649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a:grpSpLocks noChangeAspect="true"/>
          </p:cNvGrpSpPr>
          <p:nvPr/>
        </p:nvGrpSpPr>
        <p:grpSpPr>
          <a:xfrm rot="0">
            <a:off x="3827655" y="5946525"/>
            <a:ext cx="848136" cy="570260"/>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4FCDCC"/>
            </a:solidFill>
          </p:spPr>
        </p:sp>
      </p:grpSp>
      <p:grpSp>
        <p:nvGrpSpPr>
          <p:cNvPr name="Group 9" id="9"/>
          <p:cNvGrpSpPr>
            <a:grpSpLocks noChangeAspect="true"/>
          </p:cNvGrpSpPr>
          <p:nvPr/>
        </p:nvGrpSpPr>
        <p:grpSpPr>
          <a:xfrm rot="0">
            <a:off x="10120271" y="5971166"/>
            <a:ext cx="848136" cy="570260"/>
            <a:chOff x="0" y="0"/>
            <a:chExt cx="1930400" cy="1297940"/>
          </a:xfrm>
        </p:grpSpPr>
        <p:sp>
          <p:nvSpPr>
            <p:cNvPr name="Freeform 10" id="10"/>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2C92D5"/>
            </a:solidFill>
          </p:spPr>
        </p:sp>
      </p:grpSp>
      <p:grpSp>
        <p:nvGrpSpPr>
          <p:cNvPr name="Group 11" id="11"/>
          <p:cNvGrpSpPr>
            <a:grpSpLocks noChangeAspect="true"/>
          </p:cNvGrpSpPr>
          <p:nvPr/>
        </p:nvGrpSpPr>
        <p:grpSpPr>
          <a:xfrm rot="0">
            <a:off x="16411164" y="5946525"/>
            <a:ext cx="848136" cy="570260"/>
            <a:chOff x="0" y="0"/>
            <a:chExt cx="1930400" cy="1297940"/>
          </a:xfrm>
        </p:grpSpPr>
        <p:sp>
          <p:nvSpPr>
            <p:cNvPr name="Freeform 12" id="12"/>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13538A"/>
            </a:solidFill>
          </p:spPr>
        </p:sp>
      </p:grpSp>
      <p:grpSp>
        <p:nvGrpSpPr>
          <p:cNvPr name="Group 13" id="13"/>
          <p:cNvGrpSpPr/>
          <p:nvPr/>
        </p:nvGrpSpPr>
        <p:grpSpPr>
          <a:xfrm rot="0">
            <a:off x="1661478" y="4790795"/>
            <a:ext cx="2166177" cy="21661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CDCC"/>
            </a:solidFill>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5599"/>
                </a:lnSpc>
              </a:pPr>
              <a:r>
                <a:rPr lang="en-US" b="true" sz="3999" spc="119">
                  <a:solidFill>
                    <a:srgbClr val="FFFFFF"/>
                  </a:solidFill>
                  <a:latin typeface="Aileron Ultra-Bold"/>
                  <a:ea typeface="Aileron Ultra-Bold"/>
                  <a:cs typeface="Aileron Ultra-Bold"/>
                  <a:sym typeface="Aileron Ultra-Bold"/>
                </a:rPr>
                <a:t>1</a:t>
              </a:r>
            </a:p>
          </p:txBody>
        </p:sp>
      </p:grpSp>
      <p:grpSp>
        <p:nvGrpSpPr>
          <p:cNvPr name="Group 16" id="16"/>
          <p:cNvGrpSpPr/>
          <p:nvPr/>
        </p:nvGrpSpPr>
        <p:grpSpPr>
          <a:xfrm rot="0">
            <a:off x="4747578" y="4790795"/>
            <a:ext cx="2166177" cy="216617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6B4"/>
            </a:solidFill>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5599"/>
                </a:lnSpc>
              </a:pPr>
              <a:r>
                <a:rPr lang="en-US" b="true" sz="3999" spc="119">
                  <a:solidFill>
                    <a:srgbClr val="FFFFFF"/>
                  </a:solidFill>
                  <a:latin typeface="Aileron Ultra-Bold"/>
                  <a:ea typeface="Aileron Ultra-Bold"/>
                  <a:cs typeface="Aileron Ultra-Bold"/>
                  <a:sym typeface="Aileron Ultra-Bold"/>
                </a:rPr>
                <a:t>2</a:t>
              </a:r>
            </a:p>
          </p:txBody>
        </p:sp>
      </p:grpSp>
      <p:grpSp>
        <p:nvGrpSpPr>
          <p:cNvPr name="Group 19" id="19"/>
          <p:cNvGrpSpPr/>
          <p:nvPr/>
        </p:nvGrpSpPr>
        <p:grpSpPr>
          <a:xfrm rot="0">
            <a:off x="7866547" y="4888078"/>
            <a:ext cx="2166177" cy="216617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sp>
        <p:sp>
          <p:nvSpPr>
            <p:cNvPr name="TextBox 21" id="21"/>
            <p:cNvSpPr txBox="true"/>
            <p:nvPr/>
          </p:nvSpPr>
          <p:spPr>
            <a:xfrm>
              <a:off x="76200" y="0"/>
              <a:ext cx="660400" cy="736600"/>
            </a:xfrm>
            <a:prstGeom prst="rect">
              <a:avLst/>
            </a:prstGeom>
          </p:spPr>
          <p:txBody>
            <a:bodyPr anchor="ctr" rtlCol="false" tIns="50800" lIns="50800" bIns="50800" rIns="50800"/>
            <a:lstStyle/>
            <a:p>
              <a:pPr algn="ctr">
                <a:lnSpc>
                  <a:spcPts val="5599"/>
                </a:lnSpc>
              </a:pPr>
              <a:r>
                <a:rPr lang="en-US" b="true" sz="3999" spc="119">
                  <a:solidFill>
                    <a:srgbClr val="FFFFFF"/>
                  </a:solidFill>
                  <a:latin typeface="Aileron Ultra-Bold"/>
                  <a:ea typeface="Aileron Ultra-Bold"/>
                  <a:cs typeface="Aileron Ultra-Bold"/>
                  <a:sym typeface="Aileron Ultra-Bold"/>
                </a:rPr>
                <a:t>3</a:t>
              </a:r>
            </a:p>
          </p:txBody>
        </p:sp>
      </p:grpSp>
      <p:grpSp>
        <p:nvGrpSpPr>
          <p:cNvPr name="Group 22" id="22"/>
          <p:cNvGrpSpPr/>
          <p:nvPr/>
        </p:nvGrpSpPr>
        <p:grpSpPr>
          <a:xfrm rot="0">
            <a:off x="10968407" y="4790795"/>
            <a:ext cx="2166177" cy="216617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sp>
        <p:sp>
          <p:nvSpPr>
            <p:cNvPr name="TextBox 24" id="24"/>
            <p:cNvSpPr txBox="true"/>
            <p:nvPr/>
          </p:nvSpPr>
          <p:spPr>
            <a:xfrm>
              <a:off x="76200" y="0"/>
              <a:ext cx="660400" cy="736600"/>
            </a:xfrm>
            <a:prstGeom prst="rect">
              <a:avLst/>
            </a:prstGeom>
          </p:spPr>
          <p:txBody>
            <a:bodyPr anchor="ctr" rtlCol="false" tIns="50800" lIns="50800" bIns="50800" rIns="50800"/>
            <a:lstStyle/>
            <a:p>
              <a:pPr algn="ctr">
                <a:lnSpc>
                  <a:spcPts val="5599"/>
                </a:lnSpc>
              </a:pPr>
              <a:r>
                <a:rPr lang="en-US" b="true" sz="3999" spc="119">
                  <a:solidFill>
                    <a:srgbClr val="FFFFFF"/>
                  </a:solidFill>
                  <a:latin typeface="Aileron Ultra-Bold"/>
                  <a:ea typeface="Aileron Ultra-Bold"/>
                  <a:cs typeface="Aileron Ultra-Bold"/>
                  <a:sym typeface="Aileron Ultra-Bold"/>
                </a:rPr>
                <a:t>4</a:t>
              </a:r>
            </a:p>
          </p:txBody>
        </p:sp>
      </p:grpSp>
      <p:grpSp>
        <p:nvGrpSpPr>
          <p:cNvPr name="Group 25" id="25"/>
          <p:cNvGrpSpPr/>
          <p:nvPr/>
        </p:nvGrpSpPr>
        <p:grpSpPr>
          <a:xfrm rot="0">
            <a:off x="14058509" y="4790795"/>
            <a:ext cx="2166177" cy="216617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27" id="27"/>
            <p:cNvSpPr txBox="true"/>
            <p:nvPr/>
          </p:nvSpPr>
          <p:spPr>
            <a:xfrm>
              <a:off x="76200" y="0"/>
              <a:ext cx="660400" cy="736600"/>
            </a:xfrm>
            <a:prstGeom prst="rect">
              <a:avLst/>
            </a:prstGeom>
          </p:spPr>
          <p:txBody>
            <a:bodyPr anchor="ctr" rtlCol="false" tIns="50800" lIns="50800" bIns="50800" rIns="50800"/>
            <a:lstStyle/>
            <a:p>
              <a:pPr algn="ctr">
                <a:lnSpc>
                  <a:spcPts val="5599"/>
                </a:lnSpc>
              </a:pPr>
              <a:r>
                <a:rPr lang="en-US" b="true" sz="3999" spc="119">
                  <a:solidFill>
                    <a:srgbClr val="FFFFFF"/>
                  </a:solidFill>
                  <a:latin typeface="Aileron Ultra-Bold"/>
                  <a:ea typeface="Aileron Ultra-Bold"/>
                  <a:cs typeface="Aileron Ultra-Bold"/>
                  <a:sym typeface="Aileron Ultra-Bold"/>
                </a:rPr>
                <a:t>5</a:t>
              </a:r>
            </a:p>
          </p:txBody>
        </p:sp>
      </p:grpSp>
      <p:sp>
        <p:nvSpPr>
          <p:cNvPr name="TextBox 28" id="28"/>
          <p:cNvSpPr txBox="true"/>
          <p:nvPr/>
        </p:nvSpPr>
        <p:spPr>
          <a:xfrm rot="0">
            <a:off x="499485" y="6997105"/>
            <a:ext cx="4490165" cy="2957830"/>
          </a:xfrm>
          <a:prstGeom prst="rect">
            <a:avLst/>
          </a:prstGeom>
        </p:spPr>
        <p:txBody>
          <a:bodyPr anchor="t" rtlCol="false" tIns="0" lIns="0" bIns="0" rIns="0">
            <a:spAutoFit/>
          </a:bodyPr>
          <a:lstStyle/>
          <a:p>
            <a:pPr algn="ctr">
              <a:lnSpc>
                <a:spcPts val="3919"/>
              </a:lnSpc>
            </a:pPr>
            <a:r>
              <a:rPr lang="en-US" sz="2799" spc="83">
                <a:solidFill>
                  <a:srgbClr val="191919"/>
                </a:solidFill>
                <a:latin typeface="Aileron"/>
                <a:ea typeface="Aileron"/>
                <a:cs typeface="Aileron"/>
                <a:sym typeface="Aileron"/>
              </a:rPr>
              <a:t>User Input Stage:</a:t>
            </a:r>
          </a:p>
          <a:p>
            <a:pPr algn="ctr">
              <a:lnSpc>
                <a:spcPts val="3919"/>
              </a:lnSpc>
            </a:pPr>
            <a:r>
              <a:rPr lang="en-US" sz="2799" spc="83">
                <a:solidFill>
                  <a:srgbClr val="191919"/>
                </a:solidFill>
                <a:latin typeface="Aileron"/>
                <a:ea typeface="Aileron"/>
                <a:cs typeface="Aileron"/>
                <a:sym typeface="Aileron"/>
              </a:rPr>
              <a:t>User provides basic details: destination, start date, and duration of the trip.</a:t>
            </a:r>
          </a:p>
          <a:p>
            <a:pPr algn="ctr" marL="0" indent="0" lvl="0">
              <a:lnSpc>
                <a:spcPts val="3919"/>
              </a:lnSpc>
            </a:pPr>
          </a:p>
        </p:txBody>
      </p:sp>
      <p:sp>
        <p:nvSpPr>
          <p:cNvPr name="TextBox 29" id="29"/>
          <p:cNvSpPr txBox="true"/>
          <p:nvPr/>
        </p:nvSpPr>
        <p:spPr>
          <a:xfrm rot="0">
            <a:off x="6589979" y="7324958"/>
            <a:ext cx="4750970" cy="2957830"/>
          </a:xfrm>
          <a:prstGeom prst="rect">
            <a:avLst/>
          </a:prstGeom>
        </p:spPr>
        <p:txBody>
          <a:bodyPr anchor="t" rtlCol="false" tIns="0" lIns="0" bIns="0" rIns="0">
            <a:spAutoFit/>
          </a:bodyPr>
          <a:lstStyle/>
          <a:p>
            <a:pPr algn="ctr">
              <a:lnSpc>
                <a:spcPts val="3919"/>
              </a:lnSpc>
            </a:pPr>
            <a:r>
              <a:rPr lang="en-US" sz="2799" spc="83">
                <a:solidFill>
                  <a:srgbClr val="191919"/>
                </a:solidFill>
                <a:latin typeface="Aileron"/>
                <a:ea typeface="Aileron"/>
                <a:cs typeface="Aileron"/>
                <a:sym typeface="Aileron"/>
              </a:rPr>
              <a:t>Itinerary Generation Stage:</a:t>
            </a:r>
          </a:p>
          <a:p>
            <a:pPr algn="ctr">
              <a:lnSpc>
                <a:spcPts val="3919"/>
              </a:lnSpc>
            </a:pPr>
            <a:r>
              <a:rPr lang="en-US" sz="2799" spc="83">
                <a:solidFill>
                  <a:srgbClr val="191919"/>
                </a:solidFill>
                <a:latin typeface="Aileron"/>
                <a:ea typeface="Aileron"/>
                <a:cs typeface="Aileron"/>
                <a:sym typeface="Aileron"/>
              </a:rPr>
              <a:t>The system compiles the information and creates a suggested itinerary for the user.</a:t>
            </a:r>
          </a:p>
          <a:p>
            <a:pPr algn="ctr" marL="0" indent="0" lvl="0">
              <a:lnSpc>
                <a:spcPts val="3919"/>
              </a:lnSpc>
            </a:pPr>
          </a:p>
        </p:txBody>
      </p:sp>
      <p:sp>
        <p:nvSpPr>
          <p:cNvPr name="TextBox 30" id="30"/>
          <p:cNvSpPr txBox="true"/>
          <p:nvPr/>
        </p:nvSpPr>
        <p:spPr>
          <a:xfrm rot="0">
            <a:off x="13134584" y="6997105"/>
            <a:ext cx="4759905" cy="2957830"/>
          </a:xfrm>
          <a:prstGeom prst="rect">
            <a:avLst/>
          </a:prstGeom>
        </p:spPr>
        <p:txBody>
          <a:bodyPr anchor="t" rtlCol="false" tIns="0" lIns="0" bIns="0" rIns="0">
            <a:spAutoFit/>
          </a:bodyPr>
          <a:lstStyle/>
          <a:p>
            <a:pPr algn="ctr">
              <a:lnSpc>
                <a:spcPts val="3919"/>
              </a:lnSpc>
            </a:pPr>
            <a:r>
              <a:rPr lang="en-US" sz="2799" spc="83">
                <a:solidFill>
                  <a:srgbClr val="191919"/>
                </a:solidFill>
                <a:latin typeface="Aileron"/>
                <a:ea typeface="Aileron"/>
                <a:cs typeface="Aileron"/>
                <a:sym typeface="Aileron"/>
              </a:rPr>
              <a:t>Review Stage:</a:t>
            </a:r>
          </a:p>
          <a:p>
            <a:pPr algn="ctr">
              <a:lnSpc>
                <a:spcPts val="3919"/>
              </a:lnSpc>
            </a:pPr>
            <a:r>
              <a:rPr lang="en-US" sz="2799" spc="83">
                <a:solidFill>
                  <a:srgbClr val="191919"/>
                </a:solidFill>
                <a:latin typeface="Aileron"/>
                <a:ea typeface="Aileron"/>
                <a:cs typeface="Aileron"/>
                <a:sym typeface="Aileron"/>
              </a:rPr>
              <a:t>Users can view and utilize the generated itinerary directly for their travel planning.</a:t>
            </a:r>
          </a:p>
          <a:p>
            <a:pPr algn="ctr" marL="0" indent="0" lvl="0">
              <a:lnSpc>
                <a:spcPts val="3919"/>
              </a:lnSpc>
            </a:pPr>
          </a:p>
        </p:txBody>
      </p:sp>
      <p:sp>
        <p:nvSpPr>
          <p:cNvPr name="TextBox 31" id="31"/>
          <p:cNvSpPr txBox="true"/>
          <p:nvPr/>
        </p:nvSpPr>
        <p:spPr>
          <a:xfrm rot="0">
            <a:off x="3580107" y="2104837"/>
            <a:ext cx="4997854" cy="2957830"/>
          </a:xfrm>
          <a:prstGeom prst="rect">
            <a:avLst/>
          </a:prstGeom>
        </p:spPr>
        <p:txBody>
          <a:bodyPr anchor="t" rtlCol="false" tIns="0" lIns="0" bIns="0" rIns="0">
            <a:spAutoFit/>
          </a:bodyPr>
          <a:lstStyle/>
          <a:p>
            <a:pPr algn="ctr">
              <a:lnSpc>
                <a:spcPts val="3919"/>
              </a:lnSpc>
            </a:pPr>
            <a:r>
              <a:rPr lang="en-US" sz="2799" spc="83">
                <a:solidFill>
                  <a:srgbClr val="191919"/>
                </a:solidFill>
                <a:latin typeface="Aileron"/>
                <a:ea typeface="Aileron"/>
                <a:cs typeface="Aileron"/>
                <a:sym typeface="Aileron"/>
              </a:rPr>
              <a:t>Data Collection Stage:</a:t>
            </a:r>
          </a:p>
          <a:p>
            <a:pPr algn="ctr">
              <a:lnSpc>
                <a:spcPts val="3919"/>
              </a:lnSpc>
            </a:pPr>
            <a:r>
              <a:rPr lang="en-US" sz="2799" spc="83">
                <a:solidFill>
                  <a:srgbClr val="191919"/>
                </a:solidFill>
                <a:latin typeface="Aileron"/>
                <a:ea typeface="Aileron"/>
                <a:cs typeface="Aileron"/>
                <a:sym typeface="Aileron"/>
              </a:rPr>
              <a:t>The application retrieves weather data and popular points of interest using integrated APIs.</a:t>
            </a:r>
          </a:p>
          <a:p>
            <a:pPr algn="ctr" marL="0" indent="0" lvl="0">
              <a:lnSpc>
                <a:spcPts val="3919"/>
              </a:lnSpc>
            </a:pPr>
          </a:p>
        </p:txBody>
      </p:sp>
      <p:sp>
        <p:nvSpPr>
          <p:cNvPr name="TextBox 32" id="32"/>
          <p:cNvSpPr txBox="true"/>
          <p:nvPr/>
        </p:nvSpPr>
        <p:spPr>
          <a:xfrm rot="0">
            <a:off x="9653470" y="2104837"/>
            <a:ext cx="4923669" cy="2957830"/>
          </a:xfrm>
          <a:prstGeom prst="rect">
            <a:avLst/>
          </a:prstGeom>
        </p:spPr>
        <p:txBody>
          <a:bodyPr anchor="t" rtlCol="false" tIns="0" lIns="0" bIns="0" rIns="0">
            <a:spAutoFit/>
          </a:bodyPr>
          <a:lstStyle/>
          <a:p>
            <a:pPr algn="ctr">
              <a:lnSpc>
                <a:spcPts val="3920"/>
              </a:lnSpc>
            </a:pPr>
            <a:r>
              <a:rPr lang="en-US" sz="2800" spc="84">
                <a:solidFill>
                  <a:srgbClr val="191919"/>
                </a:solidFill>
                <a:latin typeface="Aileron"/>
                <a:ea typeface="Aileron"/>
                <a:cs typeface="Aileron"/>
                <a:sym typeface="Aileron"/>
              </a:rPr>
              <a:t>Output Stage:</a:t>
            </a:r>
          </a:p>
          <a:p>
            <a:pPr algn="ctr">
              <a:lnSpc>
                <a:spcPts val="3920"/>
              </a:lnSpc>
            </a:pPr>
            <a:r>
              <a:rPr lang="en-US" sz="2800" spc="84">
                <a:solidFill>
                  <a:srgbClr val="191919"/>
                </a:solidFill>
                <a:latin typeface="Aileron"/>
                <a:ea typeface="Aileron"/>
                <a:cs typeface="Aileron"/>
                <a:sym typeface="Aileron"/>
              </a:rPr>
              <a:t>The user receives a detailed itinerary with weather updates and recommended places to visit.</a:t>
            </a:r>
          </a:p>
          <a:p>
            <a:pPr algn="ctr" marL="0" indent="0" lvl="0">
              <a:lnSpc>
                <a:spcPts val="3920"/>
              </a:lnSpc>
            </a:pPr>
          </a:p>
        </p:txBody>
      </p:sp>
      <p:sp>
        <p:nvSpPr>
          <p:cNvPr name="TextBox 33" id="33"/>
          <p:cNvSpPr txBox="true"/>
          <p:nvPr/>
        </p:nvSpPr>
        <p:spPr>
          <a:xfrm rot="0">
            <a:off x="1661478" y="953547"/>
            <a:ext cx="14965043" cy="779816"/>
          </a:xfrm>
          <a:prstGeom prst="rect">
            <a:avLst/>
          </a:prstGeom>
        </p:spPr>
        <p:txBody>
          <a:bodyPr anchor="t" rtlCol="false" tIns="0" lIns="0" bIns="0" rIns="0">
            <a:spAutoFit/>
          </a:bodyPr>
          <a:lstStyle/>
          <a:p>
            <a:pPr algn="ctr" marL="0" indent="0" lvl="0">
              <a:lnSpc>
                <a:spcPts val="6308"/>
              </a:lnSpc>
            </a:pPr>
            <a:r>
              <a:rPr lang="en-US" b="true" sz="4815" spc="144">
                <a:solidFill>
                  <a:srgbClr val="191919"/>
                </a:solidFill>
                <a:latin typeface="Aileron Ultra-Bold"/>
                <a:ea typeface="Aileron Ultra-Bold"/>
                <a:cs typeface="Aileron Ultra-Bold"/>
                <a:sym typeface="Aileron Ultra-Bold"/>
              </a:rPr>
              <a:t>FLOW CHART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923535" y="1419356"/>
            <a:ext cx="8519891" cy="89960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spc="-64">
                <a:solidFill>
                  <a:srgbClr val="145DA0"/>
                </a:solidFill>
                <a:latin typeface="Poppins Bold"/>
                <a:ea typeface="Poppins Bold"/>
                <a:cs typeface="Poppins Bold"/>
                <a:sym typeface="Poppins Bold"/>
              </a:rPr>
              <a:t>Frontend:</a:t>
            </a:r>
          </a:p>
          <a:p>
            <a:pPr algn="l">
              <a:lnSpc>
                <a:spcPts val="4480"/>
              </a:lnSpc>
            </a:pPr>
            <a:r>
              <a:rPr lang="en-US" sz="3200" spc="-64" b="true">
                <a:solidFill>
                  <a:srgbClr val="145DA0"/>
                </a:solidFill>
                <a:latin typeface="Poppins Bold"/>
                <a:ea typeface="Poppins Bold"/>
                <a:cs typeface="Poppins Bold"/>
                <a:sym typeface="Poppins Bold"/>
              </a:rPr>
              <a:t>HTML, CSS: For creating the user interface.</a:t>
            </a:r>
          </a:p>
          <a:p>
            <a:pPr algn="l">
              <a:lnSpc>
                <a:spcPts val="4480"/>
              </a:lnSpc>
            </a:pPr>
            <a:r>
              <a:rPr lang="en-US" sz="3200" spc="-64" b="true">
                <a:solidFill>
                  <a:srgbClr val="145DA0"/>
                </a:solidFill>
                <a:latin typeface="Poppins Bold"/>
                <a:ea typeface="Poppins Bold"/>
                <a:cs typeface="Poppins Bold"/>
                <a:sym typeface="Poppins Bold"/>
              </a:rPr>
              <a:t>JavaScript: For enhancing interactivity.</a:t>
            </a:r>
          </a:p>
          <a:p>
            <a:pPr algn="l" marL="690881" indent="-345440" lvl="1">
              <a:lnSpc>
                <a:spcPts val="4480"/>
              </a:lnSpc>
              <a:buFont typeface="Arial"/>
              <a:buChar char="•"/>
            </a:pPr>
            <a:r>
              <a:rPr lang="en-US" b="true" sz="3200" spc="-64">
                <a:solidFill>
                  <a:srgbClr val="145DA0"/>
                </a:solidFill>
                <a:latin typeface="Poppins Bold"/>
                <a:ea typeface="Poppins Bold"/>
                <a:cs typeface="Poppins Bold"/>
                <a:sym typeface="Poppins Bold"/>
              </a:rPr>
              <a:t>Backend:</a:t>
            </a:r>
          </a:p>
          <a:p>
            <a:pPr algn="l">
              <a:lnSpc>
                <a:spcPts val="4480"/>
              </a:lnSpc>
            </a:pPr>
            <a:r>
              <a:rPr lang="en-US" sz="3200" spc="-64" b="true">
                <a:solidFill>
                  <a:srgbClr val="145DA0"/>
                </a:solidFill>
                <a:latin typeface="Poppins Bold"/>
                <a:ea typeface="Poppins Bold"/>
                <a:cs typeface="Poppins Bold"/>
                <a:sym typeface="Poppins Bold"/>
              </a:rPr>
              <a:t>Python (Flask): Used for server-side logic and API handling.</a:t>
            </a:r>
          </a:p>
          <a:p>
            <a:pPr algn="l" marL="690881" indent="-345440" lvl="1">
              <a:lnSpc>
                <a:spcPts val="4480"/>
              </a:lnSpc>
              <a:buFont typeface="Arial"/>
              <a:buChar char="•"/>
            </a:pPr>
            <a:r>
              <a:rPr lang="en-US" b="true" sz="3200" spc="-64">
                <a:solidFill>
                  <a:srgbClr val="145DA0"/>
                </a:solidFill>
                <a:latin typeface="Poppins Bold"/>
                <a:ea typeface="Poppins Bold"/>
                <a:cs typeface="Poppins Bold"/>
                <a:sym typeface="Poppins Bold"/>
              </a:rPr>
              <a:t>APIs:</a:t>
            </a:r>
          </a:p>
          <a:p>
            <a:pPr algn="l">
              <a:lnSpc>
                <a:spcPts val="4480"/>
              </a:lnSpc>
            </a:pPr>
            <a:r>
              <a:rPr lang="en-US" sz="3200" spc="-64" b="true">
                <a:solidFill>
                  <a:srgbClr val="145DA0"/>
                </a:solidFill>
                <a:latin typeface="Poppins Bold"/>
                <a:ea typeface="Poppins Bold"/>
                <a:cs typeface="Poppins Bold"/>
                <a:sym typeface="Poppins Bold"/>
              </a:rPr>
              <a:t>Google PaLM API: Integrated for generating content and recommendations.</a:t>
            </a:r>
          </a:p>
          <a:p>
            <a:pPr algn="l">
              <a:lnSpc>
                <a:spcPts val="4480"/>
              </a:lnSpc>
            </a:pPr>
            <a:r>
              <a:rPr lang="en-US" sz="3200" spc="-64" b="true">
                <a:solidFill>
                  <a:srgbClr val="145DA0"/>
                </a:solidFill>
                <a:latin typeface="Poppins Bold"/>
                <a:ea typeface="Poppins Bold"/>
                <a:cs typeface="Poppins Bold"/>
                <a:sym typeface="Poppins Bold"/>
              </a:rPr>
              <a:t>Visual Crossing Weather API: Used for fetching real-time weather data.</a:t>
            </a:r>
          </a:p>
          <a:p>
            <a:pPr algn="l" marL="690881" indent="-345440" lvl="1">
              <a:lnSpc>
                <a:spcPts val="4480"/>
              </a:lnSpc>
              <a:buFont typeface="Arial"/>
              <a:buChar char="•"/>
            </a:pPr>
            <a:r>
              <a:rPr lang="en-US" b="true" sz="3200" spc="-64">
                <a:solidFill>
                  <a:srgbClr val="145DA0"/>
                </a:solidFill>
                <a:latin typeface="Poppins Bold"/>
                <a:ea typeface="Poppins Bold"/>
                <a:cs typeface="Poppins Bold"/>
                <a:sym typeface="Poppins Bold"/>
              </a:rPr>
              <a:t>Database:</a:t>
            </a:r>
          </a:p>
          <a:p>
            <a:pPr algn="l">
              <a:lnSpc>
                <a:spcPts val="4480"/>
              </a:lnSpc>
            </a:pPr>
            <a:r>
              <a:rPr lang="en-US" sz="3200" spc="-64" b="true">
                <a:solidFill>
                  <a:srgbClr val="145DA0"/>
                </a:solidFill>
                <a:latin typeface="Poppins Bold"/>
                <a:ea typeface="Poppins Bold"/>
                <a:cs typeface="Poppins Bold"/>
                <a:sym typeface="Poppins Bold"/>
              </a:rPr>
              <a:t>Flask-SQLAlchemy (SQLite): For handling data storage temporarily.</a:t>
            </a:r>
          </a:p>
          <a:p>
            <a:pPr algn="l" marL="0" indent="0" lvl="1">
              <a:lnSpc>
                <a:spcPts val="4480"/>
              </a:lnSpc>
              <a:spcBef>
                <a:spcPct val="0"/>
              </a:spcBef>
            </a:pPr>
          </a:p>
        </p:txBody>
      </p:sp>
      <p:grpSp>
        <p:nvGrpSpPr>
          <p:cNvPr name="Group 3" id="3"/>
          <p:cNvGrpSpPr/>
          <p:nvPr/>
        </p:nvGrpSpPr>
        <p:grpSpPr>
          <a:xfrm rot="0">
            <a:off x="12398912" y="0"/>
            <a:ext cx="5889088" cy="756959"/>
            <a:chOff x="0" y="0"/>
            <a:chExt cx="1551036" cy="199364"/>
          </a:xfrm>
        </p:grpSpPr>
        <p:sp>
          <p:nvSpPr>
            <p:cNvPr name="Freeform 4" id="4"/>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5" id="5"/>
            <p:cNvSpPr txBox="true"/>
            <p:nvPr/>
          </p:nvSpPr>
          <p:spPr>
            <a:xfrm>
              <a:off x="0" y="-57150"/>
              <a:ext cx="1551036" cy="256514"/>
            </a:xfrm>
            <a:prstGeom prst="rect">
              <a:avLst/>
            </a:prstGeom>
          </p:spPr>
          <p:txBody>
            <a:bodyPr anchor="ctr" rtlCol="false" tIns="50800" lIns="50800" bIns="50800" rIns="50800"/>
            <a:lstStyle/>
            <a:p>
              <a:pPr algn="ctr">
                <a:lnSpc>
                  <a:spcPts val="3919"/>
                </a:lnSpc>
              </a:pPr>
            </a:p>
          </p:txBody>
        </p:sp>
      </p:grpSp>
      <p:grpSp>
        <p:nvGrpSpPr>
          <p:cNvPr name="Group 6" id="6"/>
          <p:cNvGrpSpPr/>
          <p:nvPr/>
        </p:nvGrpSpPr>
        <p:grpSpPr>
          <a:xfrm rot="0">
            <a:off x="12398912" y="9530041"/>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57150"/>
              <a:ext cx="1551036" cy="256514"/>
            </a:xfrm>
            <a:prstGeom prst="rect">
              <a:avLst/>
            </a:prstGeom>
          </p:spPr>
          <p:txBody>
            <a:bodyPr anchor="ctr" rtlCol="false" tIns="50800" lIns="50800" bIns="50800" rIns="50800"/>
            <a:lstStyle/>
            <a:p>
              <a:pPr algn="ctr">
                <a:lnSpc>
                  <a:spcPts val="3919"/>
                </a:lnSpc>
              </a:pPr>
            </a:p>
          </p:txBody>
        </p:sp>
      </p:grpSp>
      <p:sp>
        <p:nvSpPr>
          <p:cNvPr name="Freeform 9" id="9"/>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pic>
        <p:nvPicPr>
          <p:cNvPr name="Picture 10" id="10">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10173" r="0" b="10173"/>
          <a:stretch>
            <a:fillRect/>
          </a:stretch>
        </p:blipFill>
        <p:spPr>
          <a:xfrm flipH="false" flipV="false" rot="0">
            <a:off x="12398912" y="967949"/>
            <a:ext cx="5889088" cy="8229600"/>
          </a:xfrm>
          <a:prstGeom prst="rect">
            <a:avLst/>
          </a:prstGeom>
        </p:spPr>
      </p:pic>
      <p:sp>
        <p:nvSpPr>
          <p:cNvPr name="TextBox 11" id="11"/>
          <p:cNvSpPr txBox="true"/>
          <p:nvPr/>
        </p:nvSpPr>
        <p:spPr>
          <a:xfrm rot="0">
            <a:off x="1923535" y="671234"/>
            <a:ext cx="5874611" cy="811530"/>
          </a:xfrm>
          <a:prstGeom prst="rect">
            <a:avLst/>
          </a:prstGeom>
        </p:spPr>
        <p:txBody>
          <a:bodyPr anchor="t" rtlCol="false" tIns="0" lIns="0" bIns="0" rIns="0">
            <a:spAutoFit/>
          </a:bodyPr>
          <a:lstStyle/>
          <a:p>
            <a:pPr algn="l" marL="0" indent="0" lvl="0">
              <a:lnSpc>
                <a:spcPts val="6719"/>
              </a:lnSpc>
              <a:spcBef>
                <a:spcPct val="0"/>
              </a:spcBef>
            </a:pPr>
            <a:r>
              <a:rPr lang="en-US" sz="4800">
                <a:solidFill>
                  <a:srgbClr val="051D40"/>
                </a:solidFill>
                <a:latin typeface="Open Sans Extra Bold"/>
                <a:ea typeface="Open Sans Extra Bold"/>
                <a:cs typeface="Open Sans Extra Bold"/>
                <a:sym typeface="Open Sans Extra Bold"/>
              </a:rPr>
              <a:t>TECH STACK</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806568" y="1652074"/>
            <a:ext cx="6078021" cy="6078021"/>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37719" t="0" r="-37719" b="0"/>
              </a:stretch>
            </a:blipFill>
          </p:spPr>
        </p:sp>
      </p:grpSp>
      <p:sp>
        <p:nvSpPr>
          <p:cNvPr name="TextBox 11" id="11"/>
          <p:cNvSpPr txBox="true"/>
          <p:nvPr/>
        </p:nvSpPr>
        <p:spPr>
          <a:xfrm rot="0">
            <a:off x="558215" y="2023965"/>
            <a:ext cx="9473344" cy="7925855"/>
          </a:xfrm>
          <a:prstGeom prst="rect">
            <a:avLst/>
          </a:prstGeom>
        </p:spPr>
        <p:txBody>
          <a:bodyPr anchor="t" rtlCol="false" tIns="0" lIns="0" bIns="0" rIns="0">
            <a:spAutoFit/>
          </a:bodyPr>
          <a:lstStyle/>
          <a:p>
            <a:pPr algn="l" marL="573961" indent="-286981" lvl="1">
              <a:lnSpc>
                <a:spcPts val="3721"/>
              </a:lnSpc>
              <a:buFont typeface="Arial"/>
              <a:buChar char="•"/>
            </a:pPr>
            <a:r>
              <a:rPr lang="en-US" sz="2658" spc="-53">
                <a:solidFill>
                  <a:srgbClr val="051D40"/>
                </a:solidFill>
                <a:latin typeface="Poppins"/>
                <a:ea typeface="Poppins"/>
                <a:cs typeface="Poppins"/>
                <a:sym typeface="Poppins"/>
              </a:rPr>
              <a:t>Social Media Engagement</a:t>
            </a:r>
          </a:p>
          <a:p>
            <a:pPr algn="l">
              <a:lnSpc>
                <a:spcPts val="3721"/>
              </a:lnSpc>
            </a:pPr>
            <a:r>
              <a:rPr lang="en-US" sz="2658" spc="-53">
                <a:solidFill>
                  <a:srgbClr val="051D40"/>
                </a:solidFill>
                <a:latin typeface="Poppins"/>
                <a:ea typeface="Poppins"/>
                <a:cs typeface="Poppins"/>
                <a:sym typeface="Poppins"/>
              </a:rPr>
              <a:t>Utilize Instagram, TikTok, and Facebook with travel tips and user content.</a:t>
            </a:r>
          </a:p>
          <a:p>
            <a:pPr algn="l" marL="573961" indent="-286981" lvl="1">
              <a:lnSpc>
                <a:spcPts val="3721"/>
              </a:lnSpc>
              <a:buFont typeface="Arial"/>
              <a:buChar char="•"/>
            </a:pPr>
            <a:r>
              <a:rPr lang="en-US" sz="2658" spc="-53">
                <a:solidFill>
                  <a:srgbClr val="051D40"/>
                </a:solidFill>
                <a:latin typeface="Poppins"/>
                <a:ea typeface="Poppins"/>
                <a:cs typeface="Poppins"/>
                <a:sym typeface="Poppins"/>
              </a:rPr>
              <a:t>Content Marketing</a:t>
            </a:r>
          </a:p>
          <a:p>
            <a:pPr algn="l">
              <a:lnSpc>
                <a:spcPts val="3721"/>
              </a:lnSpc>
            </a:pPr>
            <a:r>
              <a:rPr lang="en-US" sz="2658" spc="-53">
                <a:solidFill>
                  <a:srgbClr val="051D40"/>
                </a:solidFill>
                <a:latin typeface="Poppins"/>
                <a:ea typeface="Poppins"/>
                <a:cs typeface="Poppins"/>
                <a:sym typeface="Poppins"/>
              </a:rPr>
              <a:t>Share travel blogs, destination guides, and user stories.</a:t>
            </a:r>
          </a:p>
          <a:p>
            <a:pPr algn="l" marL="573961" indent="-286981" lvl="1">
              <a:lnSpc>
                <a:spcPts val="3721"/>
              </a:lnSpc>
              <a:buFont typeface="Arial"/>
              <a:buChar char="•"/>
            </a:pPr>
            <a:r>
              <a:rPr lang="en-US" sz="2658" spc="-53">
                <a:solidFill>
                  <a:srgbClr val="051D40"/>
                </a:solidFill>
                <a:latin typeface="Poppins"/>
                <a:ea typeface="Poppins"/>
                <a:cs typeface="Poppins"/>
                <a:sym typeface="Poppins"/>
              </a:rPr>
              <a:t>Referral Program</a:t>
            </a:r>
          </a:p>
          <a:p>
            <a:pPr algn="l">
              <a:lnSpc>
                <a:spcPts val="3721"/>
              </a:lnSpc>
            </a:pPr>
            <a:r>
              <a:rPr lang="en-US" sz="2658" spc="-53">
                <a:solidFill>
                  <a:srgbClr val="051D40"/>
                </a:solidFill>
                <a:latin typeface="Poppins"/>
                <a:ea typeface="Poppins"/>
                <a:cs typeface="Poppins"/>
                <a:sym typeface="Poppins"/>
              </a:rPr>
              <a:t>Incentivize users to refer friends for exclusive rewards.</a:t>
            </a:r>
          </a:p>
          <a:p>
            <a:pPr algn="l" marL="573961" indent="-286981" lvl="1">
              <a:lnSpc>
                <a:spcPts val="3721"/>
              </a:lnSpc>
              <a:buFont typeface="Arial"/>
              <a:buChar char="•"/>
            </a:pPr>
            <a:r>
              <a:rPr lang="en-US" sz="2658" spc="-53">
                <a:solidFill>
                  <a:srgbClr val="051D40"/>
                </a:solidFill>
                <a:latin typeface="Poppins"/>
                <a:ea typeface="Poppins"/>
                <a:cs typeface="Poppins"/>
                <a:sym typeface="Poppins"/>
              </a:rPr>
              <a:t>Partnerships</a:t>
            </a:r>
          </a:p>
          <a:p>
            <a:pPr algn="l">
              <a:lnSpc>
                <a:spcPts val="3721"/>
              </a:lnSpc>
            </a:pPr>
            <a:r>
              <a:rPr lang="en-US" sz="2658" spc="-53">
                <a:solidFill>
                  <a:srgbClr val="051D40"/>
                </a:solidFill>
                <a:latin typeface="Poppins"/>
                <a:ea typeface="Poppins"/>
                <a:cs typeface="Poppins"/>
                <a:sym typeface="Poppins"/>
              </a:rPr>
              <a:t>Collaborate with local businesses and tourism agencies for mutual promotion.</a:t>
            </a:r>
          </a:p>
          <a:p>
            <a:pPr algn="l" marL="573961" indent="-286981" lvl="1">
              <a:lnSpc>
                <a:spcPts val="3721"/>
              </a:lnSpc>
              <a:buFont typeface="Arial"/>
              <a:buChar char="•"/>
            </a:pPr>
            <a:r>
              <a:rPr lang="en-US" sz="2658" spc="-53">
                <a:solidFill>
                  <a:srgbClr val="051D40"/>
                </a:solidFill>
                <a:latin typeface="Poppins"/>
                <a:ea typeface="Poppins"/>
                <a:cs typeface="Poppins"/>
                <a:sym typeface="Poppins"/>
              </a:rPr>
              <a:t>Email Campaigns</a:t>
            </a:r>
          </a:p>
          <a:p>
            <a:pPr algn="l">
              <a:lnSpc>
                <a:spcPts val="3721"/>
              </a:lnSpc>
            </a:pPr>
            <a:r>
              <a:rPr lang="en-US" sz="2658" spc="-53">
                <a:solidFill>
                  <a:srgbClr val="051D40"/>
                </a:solidFill>
                <a:latin typeface="Poppins"/>
                <a:ea typeface="Poppins"/>
                <a:cs typeface="Poppins"/>
                <a:sym typeface="Poppins"/>
              </a:rPr>
              <a:t>Send personalized newsletters with travel updates and offers.</a:t>
            </a:r>
          </a:p>
          <a:p>
            <a:pPr algn="l" marL="573961" indent="-286981" lvl="1">
              <a:lnSpc>
                <a:spcPts val="3721"/>
              </a:lnSpc>
              <a:buFont typeface="Arial"/>
              <a:buChar char="•"/>
            </a:pPr>
            <a:r>
              <a:rPr lang="en-US" sz="2658" spc="-53">
                <a:solidFill>
                  <a:srgbClr val="051D40"/>
                </a:solidFill>
                <a:latin typeface="Poppins"/>
                <a:ea typeface="Poppins"/>
                <a:cs typeface="Poppins"/>
                <a:sym typeface="Poppins"/>
              </a:rPr>
              <a:t>Targeted Ads</a:t>
            </a:r>
          </a:p>
          <a:p>
            <a:pPr algn="l">
              <a:lnSpc>
                <a:spcPts val="3721"/>
              </a:lnSpc>
            </a:pPr>
            <a:r>
              <a:rPr lang="en-US" sz="2658" spc="-53">
                <a:solidFill>
                  <a:srgbClr val="051D40"/>
                </a:solidFill>
                <a:latin typeface="Poppins"/>
                <a:ea typeface="Poppins"/>
                <a:cs typeface="Poppins"/>
                <a:sym typeface="Poppins"/>
              </a:rPr>
              <a:t>Run paid campaigns on Google and social platforms to reach travel enthusiasts.</a:t>
            </a:r>
          </a:p>
          <a:p>
            <a:pPr algn="l" marL="0" indent="0" lvl="0">
              <a:lnSpc>
                <a:spcPts val="3721"/>
              </a:lnSpc>
              <a:spcBef>
                <a:spcPct val="0"/>
              </a:spcBef>
            </a:pPr>
          </a:p>
        </p:txBody>
      </p:sp>
      <p:sp>
        <p:nvSpPr>
          <p:cNvPr name="TextBox 12" id="12"/>
          <p:cNvSpPr txBox="true"/>
          <p:nvPr/>
        </p:nvSpPr>
        <p:spPr>
          <a:xfrm rot="0">
            <a:off x="2249224" y="1099207"/>
            <a:ext cx="8823081" cy="1000958"/>
          </a:xfrm>
          <a:prstGeom prst="rect">
            <a:avLst/>
          </a:prstGeom>
        </p:spPr>
        <p:txBody>
          <a:bodyPr anchor="t" rtlCol="false" tIns="0" lIns="0" bIns="0" rIns="0">
            <a:spAutoFit/>
          </a:bodyPr>
          <a:lstStyle/>
          <a:p>
            <a:pPr algn="l">
              <a:lnSpc>
                <a:spcPts val="8264"/>
              </a:lnSpc>
              <a:spcBef>
                <a:spcPct val="0"/>
              </a:spcBef>
            </a:pPr>
            <a:r>
              <a:rPr lang="en-US" sz="5903">
                <a:solidFill>
                  <a:srgbClr val="051D40"/>
                </a:solidFill>
                <a:latin typeface="Open Sans Extra Bold"/>
                <a:ea typeface="Open Sans Extra Bold"/>
                <a:cs typeface="Open Sans Extra Bold"/>
                <a:sym typeface="Open Sans Extra Bold"/>
              </a:rPr>
              <a:t>Marketing Strategies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DAGShvpyaeo</dc:identifier>
  <dcterms:modified xsi:type="dcterms:W3CDTF">2011-08-01T06:04:30Z</dcterms:modified>
  <cp:revision>1</cp:revision>
  <dc:title>TRAVEL BUDDY</dc:title>
</cp:coreProperties>
</file>